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2"/>
  </p:notesMasterIdLst>
  <p:sldIdLst>
    <p:sldId id="257" r:id="rId2"/>
    <p:sldId id="258" r:id="rId3"/>
    <p:sldId id="281" r:id="rId4"/>
    <p:sldId id="278" r:id="rId5"/>
    <p:sldId id="269" r:id="rId6"/>
    <p:sldId id="259" r:id="rId7"/>
    <p:sldId id="263" r:id="rId8"/>
    <p:sldId id="273" r:id="rId9"/>
    <p:sldId id="280" r:id="rId10"/>
    <p:sldId id="265" r:id="rId11"/>
    <p:sldId id="264" r:id="rId12"/>
    <p:sldId id="270" r:id="rId13"/>
    <p:sldId id="266" r:id="rId14"/>
    <p:sldId id="284" r:id="rId15"/>
    <p:sldId id="275" r:id="rId16"/>
    <p:sldId id="274" r:id="rId17"/>
    <p:sldId id="276" r:id="rId18"/>
    <p:sldId id="277" r:id="rId19"/>
    <p:sldId id="285" r:id="rId20"/>
    <p:sldId id="283" r:id="rId21"/>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85"/>
    <p:restoredTop sz="93628"/>
  </p:normalViewPr>
  <p:slideViewPr>
    <p:cSldViewPr snapToGrid="0" snapToObjects="1">
      <p:cViewPr>
        <p:scale>
          <a:sx n="62" d="100"/>
          <a:sy n="62" d="100"/>
        </p:scale>
        <p:origin x="2816" y="560"/>
      </p:cViewPr>
      <p:guideLst>
        <p:guide orient="horz" pos="3168"/>
        <p:guide pos="2304"/>
      </p:guideLst>
    </p:cSldViewPr>
  </p:slideViewPr>
  <p:notesTextViewPr>
    <p:cViewPr>
      <p:scale>
        <a:sx n="75" d="100"/>
        <a:sy n="75" d="100"/>
      </p:scale>
      <p:origin x="0" y="-27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5/11/23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Equations on bottom and legend on top </a:t>
            </a:r>
          </a:p>
          <a:p>
            <a:endParaRPr lang="en-US" dirty="0"/>
          </a:p>
          <a:p>
            <a:r>
              <a:rPr lang="en-US" dirty="0"/>
              <a:t>Keep legend on upper right hand corner </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larger </a:t>
            </a:r>
          </a:p>
          <a:p>
            <a:endParaRPr lang="en-US" dirty="0"/>
          </a:p>
          <a:p>
            <a:r>
              <a:rPr lang="en-US" dirty="0"/>
              <a:t>Match vertical and horizontal gap </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shaded CI on the plot and remove the POINTS for the LME keep the line</a:t>
            </a:r>
          </a:p>
          <a:p>
            <a:endParaRPr lang="en-US" dirty="0"/>
          </a:p>
          <a:p>
            <a:r>
              <a:rPr lang="en-US" dirty="0"/>
              <a:t>Just show the abs(</a:t>
            </a:r>
            <a:r>
              <a:rPr lang="en-US" dirty="0" err="1"/>
              <a:t>resid</a:t>
            </a:r>
            <a:r>
              <a:rPr lang="en-US" dirty="0"/>
              <a:t>) ones and the broken down </a:t>
            </a:r>
          </a:p>
          <a:p>
            <a:endParaRPr lang="en-US" dirty="0"/>
          </a:p>
          <a:p>
            <a:r>
              <a:rPr lang="en-US" dirty="0"/>
              <a:t>Run the LME on the half of the points that are above and below </a:t>
            </a:r>
          </a:p>
          <a:p>
            <a:endParaRPr lang="en-US" dirty="0"/>
          </a:p>
          <a:p>
            <a:r>
              <a:rPr lang="en-US" dirty="0"/>
              <a:t>Scenes become more unique with more GP </a:t>
            </a:r>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3542353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64491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Or </a:t>
            </a:r>
            <a:r>
              <a:rPr lang="en-US" dirty="0" err="1"/>
              <a:t>flup</a:t>
            </a:r>
            <a:r>
              <a:rPr lang="en-US" dirty="0"/>
              <a:t> equations to bottom right and legend in the top left </a:t>
            </a:r>
          </a:p>
          <a:p>
            <a:endParaRPr lang="en-US" dirty="0"/>
          </a:p>
          <a:p>
            <a:r>
              <a:rPr lang="en-US" dirty="0"/>
              <a:t>Delete every other label on y axis </a:t>
            </a:r>
          </a:p>
          <a:p>
            <a:r>
              <a:rPr lang="en-US" dirty="0"/>
              <a:t>Don’t need to label -2 twice and the 1 in A </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Match figure 2 formatting + add the raw plot </a:t>
            </a:r>
          </a:p>
          <a:p>
            <a:r>
              <a:rPr lang="en-US" dirty="0"/>
              <a:t>Remove the intercept </a:t>
            </a:r>
          </a:p>
          <a:p>
            <a:r>
              <a:rPr lang="en-US" dirty="0"/>
              <a:t>But the r2 under the y </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legend flat across the 1000 ms data</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Move E below C </a:t>
            </a:r>
          </a:p>
          <a:p>
            <a:endParaRPr lang="en-US" dirty="0">
              <a:sym typeface="Wingdings" pitchFamily="2" charset="2"/>
            </a:endParaRPr>
          </a:p>
          <a:p>
            <a:r>
              <a:rPr lang="en-US" dirty="0">
                <a:sym typeface="Wingdings" pitchFamily="2" charset="2"/>
              </a:rPr>
              <a:t>Remove every other Y </a:t>
            </a:r>
          </a:p>
          <a:p>
            <a:endParaRPr lang="en-US" dirty="0">
              <a:sym typeface="Wingdings" pitchFamily="2" charset="2"/>
            </a:endParaRPr>
          </a:p>
          <a:p>
            <a:r>
              <a:rPr lang="en-US" dirty="0">
                <a:sym typeface="Wingdings" pitchFamily="2" charset="2"/>
              </a:rPr>
              <a:t>B-D: start y axis at 0</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3878515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006128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Try with natural log function </a:t>
            </a:r>
          </a:p>
          <a:p>
            <a:r>
              <a:rPr lang="en-US" dirty="0"/>
              <a:t>Power function </a:t>
            </a:r>
          </a:p>
          <a:p>
            <a:r>
              <a:rPr lang="en-US" dirty="0"/>
              <a:t>Do same </a:t>
            </a:r>
            <a:r>
              <a:rPr lang="en-US" dirty="0" err="1"/>
              <a:t>fischers</a:t>
            </a:r>
            <a:r>
              <a:rPr lang="en-US" dirty="0"/>
              <a:t> r test comparison between linear and nonlinear fit </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187203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5/11/23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7.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8.png"/><Relationship Id="rId10" Type="http://schemas.openxmlformats.org/officeDocument/2006/relationships/image" Target="../media/image56.png"/><Relationship Id="rId4" Type="http://schemas.openxmlformats.org/officeDocument/2006/relationships/image" Target="../media/image35.png"/><Relationship Id="rId9"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7.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20.png"/><Relationship Id="rId4" Type="http://schemas.openxmlformats.org/officeDocument/2006/relationships/image" Target="../media/image58.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19.png"/><Relationship Id="rId5" Type="http://schemas.openxmlformats.org/officeDocument/2006/relationships/image" Target="../media/image28.png"/><Relationship Id="rId15" Type="http://schemas.openxmlformats.org/officeDocument/2006/relationships/image" Target="../media/image34.png"/><Relationship Id="rId10" Type="http://schemas.openxmlformats.org/officeDocument/2006/relationships/image" Target="../media/image18.png"/><Relationship Id="rId4" Type="http://schemas.openxmlformats.org/officeDocument/2006/relationships/image" Target="../media/image27.png"/><Relationship Id="rId9" Type="http://schemas.openxmlformats.org/officeDocument/2006/relationships/image" Target="../media/image17.pn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8.png"/><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1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2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53.png"/><Relationship Id="rId5" Type="http://schemas.openxmlformats.org/officeDocument/2006/relationships/image" Target="../media/image50.png"/><Relationship Id="rId10"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2" y="6309838"/>
            <a:ext cx="374449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One-dimensional polynomial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686759"/>
            <a:ext cx="3604896" cy="2031313"/>
            <a:chOff x="1787524" y="5429250"/>
            <a:chExt cx="18024478" cy="10156566"/>
          </a:xfrm>
        </p:grpSpPr>
        <p:grpSp>
          <p:nvGrpSpPr>
            <p:cNvPr id="53" name="Group 52">
              <a:extLst>
                <a:ext uri="{FF2B5EF4-FFF2-40B4-BE49-F238E27FC236}">
                  <a16:creationId xmlns:a16="http://schemas.microsoft.com/office/drawing/2014/main" id="{22BC49FC-B1F4-C76D-51B1-D25F93CC0DB4}"/>
                </a:ext>
              </a:extLst>
            </p:cNvPr>
            <p:cNvGrpSpPr/>
            <p:nvPr/>
          </p:nvGrpSpPr>
          <p:grpSpPr>
            <a:xfrm>
              <a:off x="11322050" y="5846435"/>
              <a:ext cx="8489952" cy="8504565"/>
              <a:chOff x="11322050" y="5846435"/>
              <a:chExt cx="8489952" cy="8504565"/>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6"/>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2" name="TextBox 61">
                <a:extLst>
                  <a:ext uri="{FF2B5EF4-FFF2-40B4-BE49-F238E27FC236}">
                    <a16:creationId xmlns:a16="http://schemas.microsoft.com/office/drawing/2014/main" id="{16DFE9A8-ABC7-9EE0-F771-4A91509AB4BC}"/>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4" name="Group 53">
              <a:extLst>
                <a:ext uri="{FF2B5EF4-FFF2-40B4-BE49-F238E27FC236}">
                  <a16:creationId xmlns:a16="http://schemas.microsoft.com/office/drawing/2014/main" id="{42B9929E-4AFE-B4BD-07EB-DB1C7D3E2DC9}"/>
                </a:ext>
              </a:extLst>
            </p:cNvPr>
            <p:cNvGrpSpPr/>
            <p:nvPr/>
          </p:nvGrpSpPr>
          <p:grpSpPr>
            <a:xfrm>
              <a:off x="1787524" y="5429250"/>
              <a:ext cx="9280526" cy="8921750"/>
              <a:chOff x="1787524" y="5429250"/>
              <a:chExt cx="9280526" cy="8921750"/>
            </a:xfrm>
          </p:grpSpPr>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7"/>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7" name="TextBox 56">
                <a:extLst>
                  <a:ext uri="{FF2B5EF4-FFF2-40B4-BE49-F238E27FC236}">
                    <a16:creationId xmlns:a16="http://schemas.microsoft.com/office/drawing/2014/main" id="{F758B313-D720-9B55-B162-8F87F7E02177}"/>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58" name="Rounded Rectangle 57">
                <a:extLst>
                  <a:ext uri="{FF2B5EF4-FFF2-40B4-BE49-F238E27FC236}">
                    <a16:creationId xmlns:a16="http://schemas.microsoft.com/office/drawing/2014/main" id="{2A9A906B-CF1E-76B0-B893-0E05D24AF92A}"/>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pic>
        <p:nvPicPr>
          <p:cNvPr id="3" name="Picture 2" descr="Chart, scatter chart&#10;&#10;Description automatically generated">
            <a:extLst>
              <a:ext uri="{FF2B5EF4-FFF2-40B4-BE49-F238E27FC236}">
                <a16:creationId xmlns:a16="http://schemas.microsoft.com/office/drawing/2014/main" id="{462CF2C2-AC58-BBDF-940D-886310EF00AC}"/>
              </a:ext>
            </a:extLst>
          </p:cNvPr>
          <p:cNvPicPr>
            <a:picLocks noChangeAspect="1"/>
          </p:cNvPicPr>
          <p:nvPr/>
        </p:nvPicPr>
        <p:blipFill>
          <a:blip r:embed="rId8"/>
          <a:stretch>
            <a:fillRect/>
          </a:stretch>
        </p:blipFill>
        <p:spPr>
          <a:xfrm>
            <a:off x="476662" y="3651478"/>
            <a:ext cx="2288835" cy="2288835"/>
          </a:xfrm>
          <a:prstGeom prst="rect">
            <a:avLst/>
          </a:prstGeom>
        </p:spPr>
      </p:pic>
      <p:pic>
        <p:nvPicPr>
          <p:cNvPr id="5" name="Picture 4" descr="Chart, scatter chart&#10;&#10;Description automatically generated">
            <a:extLst>
              <a:ext uri="{FF2B5EF4-FFF2-40B4-BE49-F238E27FC236}">
                <a16:creationId xmlns:a16="http://schemas.microsoft.com/office/drawing/2014/main" id="{B2E49DC3-430C-C3AD-9FA6-44FA805AC819}"/>
              </a:ext>
            </a:extLst>
          </p:cNvPr>
          <p:cNvPicPr>
            <a:picLocks noChangeAspect="1"/>
          </p:cNvPicPr>
          <p:nvPr/>
        </p:nvPicPr>
        <p:blipFill>
          <a:blip r:embed="rId9"/>
          <a:stretch>
            <a:fillRect/>
          </a:stretch>
        </p:blipFill>
        <p:spPr>
          <a:xfrm>
            <a:off x="2653300" y="3638165"/>
            <a:ext cx="2288835" cy="2288835"/>
          </a:xfrm>
          <a:prstGeom prst="rect">
            <a:avLst/>
          </a:prstGeom>
        </p:spPr>
      </p:pic>
      <p:pic>
        <p:nvPicPr>
          <p:cNvPr id="7" name="Picture 6" descr="Chart, scatter chart&#10;&#10;Description automatically generated">
            <a:extLst>
              <a:ext uri="{FF2B5EF4-FFF2-40B4-BE49-F238E27FC236}">
                <a16:creationId xmlns:a16="http://schemas.microsoft.com/office/drawing/2014/main" id="{B9A84468-CF66-BAD3-3BD8-DA860C33EF5D}"/>
              </a:ext>
            </a:extLst>
          </p:cNvPr>
          <p:cNvPicPr>
            <a:picLocks noChangeAspect="1"/>
          </p:cNvPicPr>
          <p:nvPr/>
        </p:nvPicPr>
        <p:blipFill>
          <a:blip r:embed="rId10"/>
          <a:stretch>
            <a:fillRect/>
          </a:stretch>
        </p:blipFill>
        <p:spPr>
          <a:xfrm>
            <a:off x="4837943" y="3644206"/>
            <a:ext cx="2288835" cy="2288835"/>
          </a:xfrm>
          <a:prstGeom prst="rect">
            <a:avLst/>
          </a:prstGeom>
        </p:spPr>
      </p:pic>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4230283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7138" y="6260972"/>
            <a:ext cx="5994963"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C) 250ms and D) 1000ms</a:t>
            </a:r>
            <a:endParaRPr lang="en-US" sz="900" b="1"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2806F8A8-CEFF-3E44-9CF5-0B345E316AE4}"/>
              </a:ext>
            </a:extLst>
          </p:cNvPr>
          <p:cNvGrpSpPr/>
          <p:nvPr/>
        </p:nvGrpSpPr>
        <p:grpSpPr>
          <a:xfrm>
            <a:off x="3204937" y="244917"/>
            <a:ext cx="2822703" cy="3074846"/>
            <a:chOff x="65314" y="2714171"/>
            <a:chExt cx="2350861" cy="2580705"/>
          </a:xfrm>
        </p:grpSpPr>
        <p:pic>
          <p:nvPicPr>
            <p:cNvPr id="3" name="Picture 2">
              <a:extLst>
                <a:ext uri="{FF2B5EF4-FFF2-40B4-BE49-F238E27FC236}">
                  <a16:creationId xmlns:a16="http://schemas.microsoft.com/office/drawing/2014/main" id="{2B119DBB-6455-8142-9671-96D80E0087C6}"/>
                </a:ext>
              </a:extLst>
            </p:cNvPr>
            <p:cNvPicPr>
              <a:picLocks noChangeAspect="1"/>
            </p:cNvPicPr>
            <p:nvPr/>
          </p:nvPicPr>
          <p:blipFill rotWithShape="1">
            <a:blip r:embed="rId3"/>
            <a:srcRect r="8906"/>
            <a:stretch/>
          </p:blipFill>
          <p:spPr>
            <a:xfrm>
              <a:off x="65314" y="2714171"/>
              <a:ext cx="2350861" cy="2580705"/>
            </a:xfrm>
            <a:prstGeom prst="rect">
              <a:avLst/>
            </a:prstGeom>
          </p:spPr>
        </p:pic>
        <p:pic>
          <p:nvPicPr>
            <p:cNvPr id="12" name="Picture 11">
              <a:extLst>
                <a:ext uri="{FF2B5EF4-FFF2-40B4-BE49-F238E27FC236}">
                  <a16:creationId xmlns:a16="http://schemas.microsoft.com/office/drawing/2014/main" id="{4C329E62-8183-7C47-B0B9-F25802E6E93F}"/>
                </a:ext>
              </a:extLst>
            </p:cNvPr>
            <p:cNvPicPr>
              <a:picLocks noChangeAspect="1"/>
            </p:cNvPicPr>
            <p:nvPr/>
          </p:nvPicPr>
          <p:blipFill rotWithShape="1">
            <a:blip r:embed="rId3"/>
            <a:srcRect l="26234" t="14563" r="33970" b="80453"/>
            <a:stretch/>
          </p:blipFill>
          <p:spPr>
            <a:xfrm>
              <a:off x="1281058" y="3067520"/>
              <a:ext cx="1027011" cy="128625"/>
            </a:xfrm>
            <a:prstGeom prst="rect">
              <a:avLst/>
            </a:prstGeom>
          </p:spPr>
        </p:pic>
        <p:pic>
          <p:nvPicPr>
            <p:cNvPr id="13" name="Picture 12">
              <a:extLst>
                <a:ext uri="{FF2B5EF4-FFF2-40B4-BE49-F238E27FC236}">
                  <a16:creationId xmlns:a16="http://schemas.microsoft.com/office/drawing/2014/main" id="{BA21CB87-9681-884F-A774-F9442BA79466}"/>
                </a:ext>
              </a:extLst>
            </p:cNvPr>
            <p:cNvPicPr>
              <a:picLocks noChangeAspect="1"/>
            </p:cNvPicPr>
            <p:nvPr/>
          </p:nvPicPr>
          <p:blipFill rotWithShape="1">
            <a:blip r:embed="rId3"/>
            <a:srcRect l="70632" t="13915" r="12158" b="81198"/>
            <a:stretch/>
          </p:blipFill>
          <p:spPr>
            <a:xfrm>
              <a:off x="1893651" y="3191642"/>
              <a:ext cx="444142" cy="126124"/>
            </a:xfrm>
            <a:prstGeom prst="rect">
              <a:avLst/>
            </a:prstGeom>
          </p:spPr>
        </p:pic>
        <p:sp>
          <p:nvSpPr>
            <p:cNvPr id="14" name="Rectangle 13">
              <a:extLst>
                <a:ext uri="{FF2B5EF4-FFF2-40B4-BE49-F238E27FC236}">
                  <a16:creationId xmlns:a16="http://schemas.microsoft.com/office/drawing/2014/main" id="{81DEAB4F-9175-8945-B59F-039DB2FB8055}"/>
                </a:ext>
              </a:extLst>
            </p:cNvPr>
            <p:cNvSpPr/>
            <p:nvPr/>
          </p:nvSpPr>
          <p:spPr>
            <a:xfrm>
              <a:off x="743232"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F27B6F9-4192-2F45-BFFC-53FE8B3EFCAD}"/>
              </a:ext>
            </a:extLst>
          </p:cNvPr>
          <p:cNvGrpSpPr/>
          <p:nvPr/>
        </p:nvGrpSpPr>
        <p:grpSpPr>
          <a:xfrm>
            <a:off x="304919" y="3199553"/>
            <a:ext cx="2822703" cy="3074846"/>
            <a:chOff x="2457607" y="2714170"/>
            <a:chExt cx="2350861" cy="2580705"/>
          </a:xfrm>
        </p:grpSpPr>
        <p:pic>
          <p:nvPicPr>
            <p:cNvPr id="6" name="Picture 5">
              <a:extLst>
                <a:ext uri="{FF2B5EF4-FFF2-40B4-BE49-F238E27FC236}">
                  <a16:creationId xmlns:a16="http://schemas.microsoft.com/office/drawing/2014/main" id="{C92C43B4-EA9F-9A40-B055-942E8803C352}"/>
                </a:ext>
              </a:extLst>
            </p:cNvPr>
            <p:cNvPicPr>
              <a:picLocks noChangeAspect="1"/>
            </p:cNvPicPr>
            <p:nvPr/>
          </p:nvPicPr>
          <p:blipFill rotWithShape="1">
            <a:blip r:embed="rId4"/>
            <a:srcRect r="8906"/>
            <a:stretch/>
          </p:blipFill>
          <p:spPr>
            <a:xfrm>
              <a:off x="2457607" y="2714170"/>
              <a:ext cx="2350861" cy="2580705"/>
            </a:xfrm>
            <a:prstGeom prst="rect">
              <a:avLst/>
            </a:prstGeom>
          </p:spPr>
        </p:pic>
        <p:pic>
          <p:nvPicPr>
            <p:cNvPr id="15" name="Picture 14">
              <a:extLst>
                <a:ext uri="{FF2B5EF4-FFF2-40B4-BE49-F238E27FC236}">
                  <a16:creationId xmlns:a16="http://schemas.microsoft.com/office/drawing/2014/main" id="{B0ACEE5D-A782-D44E-82BF-4D539B1C0E42}"/>
                </a:ext>
              </a:extLst>
            </p:cNvPr>
            <p:cNvPicPr>
              <a:picLocks noChangeAspect="1"/>
            </p:cNvPicPr>
            <p:nvPr/>
          </p:nvPicPr>
          <p:blipFill rotWithShape="1">
            <a:blip r:embed="rId4"/>
            <a:srcRect l="25862" t="13863" r="33050" b="80976"/>
            <a:stretch/>
          </p:blipFill>
          <p:spPr>
            <a:xfrm>
              <a:off x="3653096" y="3043998"/>
              <a:ext cx="1060355" cy="133195"/>
            </a:xfrm>
            <a:prstGeom prst="rect">
              <a:avLst/>
            </a:prstGeom>
          </p:spPr>
        </p:pic>
        <p:pic>
          <p:nvPicPr>
            <p:cNvPr id="16" name="Picture 15">
              <a:extLst>
                <a:ext uri="{FF2B5EF4-FFF2-40B4-BE49-F238E27FC236}">
                  <a16:creationId xmlns:a16="http://schemas.microsoft.com/office/drawing/2014/main" id="{E7907D52-3F06-EA40-BF54-E2D2058E0D98}"/>
                </a:ext>
              </a:extLst>
            </p:cNvPr>
            <p:cNvPicPr>
              <a:picLocks noChangeAspect="1"/>
            </p:cNvPicPr>
            <p:nvPr/>
          </p:nvPicPr>
          <p:blipFill rotWithShape="1">
            <a:blip r:embed="rId4"/>
            <a:srcRect l="70269" t="14659" r="12975" b="81424"/>
            <a:stretch/>
          </p:blipFill>
          <p:spPr>
            <a:xfrm>
              <a:off x="4265679" y="3206406"/>
              <a:ext cx="432426" cy="101099"/>
            </a:xfrm>
            <a:prstGeom prst="rect">
              <a:avLst/>
            </a:prstGeom>
          </p:spPr>
        </p:pic>
        <p:sp>
          <p:nvSpPr>
            <p:cNvPr id="17" name="Rectangle 16">
              <a:extLst>
                <a:ext uri="{FF2B5EF4-FFF2-40B4-BE49-F238E27FC236}">
                  <a16:creationId xmlns:a16="http://schemas.microsoft.com/office/drawing/2014/main" id="{1A7D7811-DCCD-9B4E-92F2-DA7B90CD7A74}"/>
                </a:ext>
              </a:extLst>
            </p:cNvPr>
            <p:cNvSpPr/>
            <p:nvPr/>
          </p:nvSpPr>
          <p:spPr>
            <a:xfrm>
              <a:off x="3119774" y="3076593"/>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5A65888-AC7C-AD4F-B5A0-3645D2E532BB}"/>
              </a:ext>
            </a:extLst>
          </p:cNvPr>
          <p:cNvGrpSpPr/>
          <p:nvPr/>
        </p:nvGrpSpPr>
        <p:grpSpPr>
          <a:xfrm>
            <a:off x="3223993" y="3199553"/>
            <a:ext cx="2822703" cy="3074846"/>
            <a:chOff x="4849901" y="2714170"/>
            <a:chExt cx="2350861" cy="2580705"/>
          </a:xfrm>
        </p:grpSpPr>
        <p:pic>
          <p:nvPicPr>
            <p:cNvPr id="11" name="Picture 10">
              <a:extLst>
                <a:ext uri="{FF2B5EF4-FFF2-40B4-BE49-F238E27FC236}">
                  <a16:creationId xmlns:a16="http://schemas.microsoft.com/office/drawing/2014/main" id="{BFD9C1BB-60B0-C645-989A-7E5EE99BF03B}"/>
                </a:ext>
              </a:extLst>
            </p:cNvPr>
            <p:cNvPicPr>
              <a:picLocks noChangeAspect="1"/>
            </p:cNvPicPr>
            <p:nvPr/>
          </p:nvPicPr>
          <p:blipFill rotWithShape="1">
            <a:blip r:embed="rId5"/>
            <a:srcRect r="8906"/>
            <a:stretch/>
          </p:blipFill>
          <p:spPr>
            <a:xfrm>
              <a:off x="4849901" y="2714170"/>
              <a:ext cx="2350861" cy="2580705"/>
            </a:xfrm>
            <a:prstGeom prst="rect">
              <a:avLst/>
            </a:prstGeom>
          </p:spPr>
        </p:pic>
        <p:pic>
          <p:nvPicPr>
            <p:cNvPr id="18" name="Picture 17">
              <a:extLst>
                <a:ext uri="{FF2B5EF4-FFF2-40B4-BE49-F238E27FC236}">
                  <a16:creationId xmlns:a16="http://schemas.microsoft.com/office/drawing/2014/main" id="{E8E3948A-DA32-014D-93F2-6E980019478F}"/>
                </a:ext>
              </a:extLst>
            </p:cNvPr>
            <p:cNvPicPr>
              <a:picLocks noChangeAspect="1"/>
            </p:cNvPicPr>
            <p:nvPr/>
          </p:nvPicPr>
          <p:blipFill rotWithShape="1">
            <a:blip r:embed="rId5"/>
            <a:srcRect l="70074" t="14779" r="12646" b="81977"/>
            <a:stretch/>
          </p:blipFill>
          <p:spPr>
            <a:xfrm>
              <a:off x="6658245" y="3223794"/>
              <a:ext cx="445939" cy="83711"/>
            </a:xfrm>
            <a:prstGeom prst="rect">
              <a:avLst/>
            </a:prstGeom>
          </p:spPr>
        </p:pic>
        <p:pic>
          <p:nvPicPr>
            <p:cNvPr id="19" name="Picture 18">
              <a:extLst>
                <a:ext uri="{FF2B5EF4-FFF2-40B4-BE49-F238E27FC236}">
                  <a16:creationId xmlns:a16="http://schemas.microsoft.com/office/drawing/2014/main" id="{C7712165-CF88-FE46-BAB5-937B4F5E8BF1}"/>
                </a:ext>
              </a:extLst>
            </p:cNvPr>
            <p:cNvPicPr>
              <a:picLocks noChangeAspect="1"/>
            </p:cNvPicPr>
            <p:nvPr/>
          </p:nvPicPr>
          <p:blipFill rotWithShape="1">
            <a:blip r:embed="rId5"/>
            <a:srcRect l="25524" t="14044" r="33388" b="80795"/>
            <a:stretch/>
          </p:blipFill>
          <p:spPr>
            <a:xfrm>
              <a:off x="6043829" y="3067520"/>
              <a:ext cx="1060355" cy="133195"/>
            </a:xfrm>
            <a:prstGeom prst="rect">
              <a:avLst/>
            </a:prstGeom>
          </p:spPr>
        </p:pic>
        <p:sp>
          <p:nvSpPr>
            <p:cNvPr id="20" name="Rectangle 19">
              <a:extLst>
                <a:ext uri="{FF2B5EF4-FFF2-40B4-BE49-F238E27FC236}">
                  <a16:creationId xmlns:a16="http://schemas.microsoft.com/office/drawing/2014/main" id="{E84744FB-7D4F-E048-A9ED-E3A1DDCC5680}"/>
                </a:ext>
              </a:extLst>
            </p:cNvPr>
            <p:cNvSpPr/>
            <p:nvPr/>
          </p:nvSpPr>
          <p:spPr>
            <a:xfrm>
              <a:off x="5506003"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60ECF9-8CEC-A946-B5CF-579104897506}"/>
              </a:ext>
            </a:extLst>
          </p:cNvPr>
          <p:cNvSpPr txBox="1"/>
          <p:nvPr/>
        </p:nvSpPr>
        <p:spPr>
          <a:xfrm>
            <a:off x="2436510" y="38931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25" name="TextBox 24">
            <a:extLst>
              <a:ext uri="{FF2B5EF4-FFF2-40B4-BE49-F238E27FC236}">
                <a16:creationId xmlns:a16="http://schemas.microsoft.com/office/drawing/2014/main" id="{37E54FB4-7271-B443-B01C-9703F0A6C6E4}"/>
              </a:ext>
            </a:extLst>
          </p:cNvPr>
          <p:cNvSpPr txBox="1"/>
          <p:nvPr/>
        </p:nvSpPr>
        <p:spPr>
          <a:xfrm>
            <a:off x="2457611" y="291586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7EDC23EB-BCEF-6B46-914D-C8E9A406E28B}"/>
              </a:ext>
            </a:extLst>
          </p:cNvPr>
          <p:cNvSpPr txBox="1"/>
          <p:nvPr/>
        </p:nvSpPr>
        <p:spPr>
          <a:xfrm>
            <a:off x="154748" y="33463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32" name="Picture 31">
            <a:extLst>
              <a:ext uri="{FF2B5EF4-FFF2-40B4-BE49-F238E27FC236}">
                <a16:creationId xmlns:a16="http://schemas.microsoft.com/office/drawing/2014/main" id="{683E7EFB-C6E5-4541-AC8B-E3F2E71D2974}"/>
              </a:ext>
            </a:extLst>
          </p:cNvPr>
          <p:cNvPicPr>
            <a:picLocks noChangeAspect="1"/>
          </p:cNvPicPr>
          <p:nvPr/>
        </p:nvPicPr>
        <p:blipFill rotWithShape="1">
          <a:blip r:embed="rId6"/>
          <a:srcRect r="8482"/>
          <a:stretch/>
        </p:blipFill>
        <p:spPr>
          <a:xfrm>
            <a:off x="326103" y="306433"/>
            <a:ext cx="2768086" cy="3024648"/>
          </a:xfrm>
          <a:prstGeom prst="rect">
            <a:avLst/>
          </a:prstGeom>
        </p:spPr>
      </p:pic>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440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205C1373-AFE9-6943-958E-A3C920F6BE1B}"/>
              </a:ext>
            </a:extLst>
          </p:cNvPr>
          <p:cNvPicPr>
            <a:picLocks noChangeAspect="1"/>
          </p:cNvPicPr>
          <p:nvPr/>
        </p:nvPicPr>
        <p:blipFill rotWithShape="1">
          <a:blip r:embed="rId6"/>
          <a:srcRect l="26521" t="14152" r="34112" b="79976"/>
          <a:stretch/>
        </p:blipFill>
        <p:spPr>
          <a:xfrm>
            <a:off x="1777494" y="642439"/>
            <a:ext cx="1190693" cy="177618"/>
          </a:xfrm>
          <a:prstGeom prst="rect">
            <a:avLst/>
          </a:prstGeom>
        </p:spPr>
      </p:pic>
      <p:pic>
        <p:nvPicPr>
          <p:cNvPr id="44" name="Picture 43">
            <a:extLst>
              <a:ext uri="{FF2B5EF4-FFF2-40B4-BE49-F238E27FC236}">
                <a16:creationId xmlns:a16="http://schemas.microsoft.com/office/drawing/2014/main" id="{9295DAA0-E86B-D949-B5DF-C53B47A26A69}"/>
              </a:ext>
            </a:extLst>
          </p:cNvPr>
          <p:cNvPicPr>
            <a:picLocks noChangeAspect="1"/>
          </p:cNvPicPr>
          <p:nvPr/>
        </p:nvPicPr>
        <p:blipFill rotWithShape="1">
          <a:blip r:embed="rId6"/>
          <a:srcRect l="70168" t="12274" r="8482" b="81098"/>
          <a:stretch/>
        </p:blipFill>
        <p:spPr>
          <a:xfrm>
            <a:off x="2465182" y="754990"/>
            <a:ext cx="645774" cy="200476"/>
          </a:xfrm>
          <a:prstGeom prst="rect">
            <a:avLst/>
          </a:prstGeom>
        </p:spPr>
      </p:pic>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64A554A-C8A6-5742-A006-388A9C84DBD2}"/>
              </a:ext>
            </a:extLst>
          </p:cNvPr>
          <p:cNvSpPr txBox="1"/>
          <p:nvPr/>
        </p:nvSpPr>
        <p:spPr>
          <a:xfrm>
            <a:off x="3033582" y="448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033582" y="33485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448009" y="626381"/>
            <a:ext cx="626688" cy="527452"/>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591990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591990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591549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591549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592051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592051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591609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591609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34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80367" y="7163248"/>
            <a:ext cx="3973506"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Discrimination</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84087" y="650212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94"/>
            <a:ext cx="2474353" cy="193535"/>
            <a:chOff x="7175125" y="27917971"/>
            <a:chExt cx="11031177"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513527" y="620617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35248" y="620617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311940" y="620632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066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253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28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6542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8405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9155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1716"/>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2812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330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03503"/>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265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6585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4966" y="3864777"/>
            <a:ext cx="323394"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3093"/>
            <a:ext cx="413028"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60395"/>
            <a:ext cx="413028"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43425"/>
            <a:ext cx="505275"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48298"/>
            <a:ext cx="520449"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6630"/>
            <a:ext cx="498596"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19003" y="4671380"/>
            <a:ext cx="201303" cy="276999"/>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74686"/>
            <a:ext cx="597144"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9994" y="5075851"/>
            <a:ext cx="201303" cy="276999"/>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15708"/>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382" b="35061"/>
          <a:stretch/>
        </p:blipFill>
        <p:spPr>
          <a:xfrm>
            <a:off x="3515190" y="3716997"/>
            <a:ext cx="1239924"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508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687999" y="4909181"/>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Tree>
    <p:extLst>
      <p:ext uri="{BB962C8B-B14F-4D97-AF65-F5344CB8AC3E}">
        <p14:creationId xmlns:p14="http://schemas.microsoft.com/office/powerpoint/2010/main" val="798556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5B183-9BC0-E460-EE07-8FD676C3C337}"/>
              </a:ext>
            </a:extLst>
          </p:cNvPr>
          <p:cNvPicPr>
            <a:picLocks noChangeAspect="1"/>
          </p:cNvPicPr>
          <p:nvPr/>
        </p:nvPicPr>
        <p:blipFill>
          <a:blip r:embed="rId3"/>
          <a:stretch>
            <a:fillRect/>
          </a:stretch>
        </p:blipFill>
        <p:spPr>
          <a:xfrm>
            <a:off x="583231" y="468058"/>
            <a:ext cx="2877017" cy="2809719"/>
          </a:xfrm>
          <a:prstGeom prst="rect">
            <a:avLst/>
          </a:prstGeom>
        </p:spPr>
      </p:pic>
      <p:pic>
        <p:nvPicPr>
          <p:cNvPr id="5" name="Picture 4">
            <a:extLst>
              <a:ext uri="{FF2B5EF4-FFF2-40B4-BE49-F238E27FC236}">
                <a16:creationId xmlns:a16="http://schemas.microsoft.com/office/drawing/2014/main" id="{60E18F93-8AAD-3AE7-AFC5-72EDEF4B3A01}"/>
              </a:ext>
            </a:extLst>
          </p:cNvPr>
          <p:cNvPicPr>
            <a:picLocks noChangeAspect="1"/>
          </p:cNvPicPr>
          <p:nvPr/>
        </p:nvPicPr>
        <p:blipFill>
          <a:blip r:embed="rId4"/>
          <a:stretch>
            <a:fillRect/>
          </a:stretch>
        </p:blipFill>
        <p:spPr>
          <a:xfrm>
            <a:off x="3568391" y="468057"/>
            <a:ext cx="2877017" cy="2809719"/>
          </a:xfrm>
          <a:prstGeom prst="rect">
            <a:avLst/>
          </a:prstGeom>
        </p:spPr>
      </p:pic>
      <p:pic>
        <p:nvPicPr>
          <p:cNvPr id="6" name="Picture 5">
            <a:extLst>
              <a:ext uri="{FF2B5EF4-FFF2-40B4-BE49-F238E27FC236}">
                <a16:creationId xmlns:a16="http://schemas.microsoft.com/office/drawing/2014/main" id="{F8AD1C19-E4C1-9B86-1056-5CA20D540A34}"/>
              </a:ext>
            </a:extLst>
          </p:cNvPr>
          <p:cNvPicPr>
            <a:picLocks noChangeAspect="1"/>
          </p:cNvPicPr>
          <p:nvPr/>
        </p:nvPicPr>
        <p:blipFill>
          <a:blip r:embed="rId5"/>
          <a:stretch>
            <a:fillRect/>
          </a:stretch>
        </p:blipFill>
        <p:spPr>
          <a:xfrm>
            <a:off x="583229" y="3508922"/>
            <a:ext cx="2877017" cy="2839161"/>
          </a:xfrm>
          <a:prstGeom prst="rect">
            <a:avLst/>
          </a:prstGeom>
        </p:spPr>
      </p:pic>
      <p:pic>
        <p:nvPicPr>
          <p:cNvPr id="7" name="Picture 6">
            <a:extLst>
              <a:ext uri="{FF2B5EF4-FFF2-40B4-BE49-F238E27FC236}">
                <a16:creationId xmlns:a16="http://schemas.microsoft.com/office/drawing/2014/main" id="{B3471549-FD87-A800-9E7A-E742D16D8134}"/>
              </a:ext>
            </a:extLst>
          </p:cNvPr>
          <p:cNvPicPr>
            <a:picLocks noChangeAspect="1"/>
          </p:cNvPicPr>
          <p:nvPr/>
        </p:nvPicPr>
        <p:blipFill>
          <a:blip r:embed="rId6"/>
          <a:stretch>
            <a:fillRect/>
          </a:stretch>
        </p:blipFill>
        <p:spPr>
          <a:xfrm>
            <a:off x="3568389" y="3508921"/>
            <a:ext cx="2877017" cy="2839161"/>
          </a:xfrm>
          <a:prstGeom prst="rect">
            <a:avLst/>
          </a:prstGeom>
        </p:spPr>
      </p:pic>
      <p:pic>
        <p:nvPicPr>
          <p:cNvPr id="8" name="Picture 7">
            <a:extLst>
              <a:ext uri="{FF2B5EF4-FFF2-40B4-BE49-F238E27FC236}">
                <a16:creationId xmlns:a16="http://schemas.microsoft.com/office/drawing/2014/main" id="{683FC486-05FE-2AE1-8680-5AC046F891B0}"/>
              </a:ext>
            </a:extLst>
          </p:cNvPr>
          <p:cNvPicPr>
            <a:picLocks noChangeAspect="1"/>
          </p:cNvPicPr>
          <p:nvPr/>
        </p:nvPicPr>
        <p:blipFill>
          <a:blip r:embed="rId7"/>
          <a:stretch>
            <a:fillRect/>
          </a:stretch>
        </p:blipFill>
        <p:spPr>
          <a:xfrm>
            <a:off x="583229" y="6579229"/>
            <a:ext cx="2877017" cy="2839161"/>
          </a:xfrm>
          <a:prstGeom prst="rect">
            <a:avLst/>
          </a:prstGeom>
        </p:spPr>
      </p:pic>
      <p:pic>
        <p:nvPicPr>
          <p:cNvPr id="9" name="Picture 8">
            <a:extLst>
              <a:ext uri="{FF2B5EF4-FFF2-40B4-BE49-F238E27FC236}">
                <a16:creationId xmlns:a16="http://schemas.microsoft.com/office/drawing/2014/main" id="{8CBDC65F-F041-6E4D-C027-B230D79F3634}"/>
              </a:ext>
            </a:extLst>
          </p:cNvPr>
          <p:cNvPicPr>
            <a:picLocks noChangeAspect="1"/>
          </p:cNvPicPr>
          <p:nvPr/>
        </p:nvPicPr>
        <p:blipFill>
          <a:blip r:embed="rId8"/>
          <a:stretch>
            <a:fillRect/>
          </a:stretch>
        </p:blipFill>
        <p:spPr>
          <a:xfrm>
            <a:off x="3568390" y="6579229"/>
            <a:ext cx="2877017" cy="2839161"/>
          </a:xfrm>
          <a:prstGeom prst="rect">
            <a:avLst/>
          </a:prstGeom>
        </p:spPr>
      </p:pic>
      <p:sp>
        <p:nvSpPr>
          <p:cNvPr id="10" name="Title 1">
            <a:extLst>
              <a:ext uri="{FF2B5EF4-FFF2-40B4-BE49-F238E27FC236}">
                <a16:creationId xmlns:a16="http://schemas.microsoft.com/office/drawing/2014/main" id="{AA61E512-9C5F-5AB5-0B6B-C7ADA5B74640}"/>
              </a:ext>
            </a:extLst>
          </p:cNvPr>
          <p:cNvSpPr>
            <a:spLocks noGrp="1"/>
          </p:cNvSpPr>
          <p:nvPr>
            <p:ph type="title"/>
          </p:nvPr>
        </p:nvSpPr>
        <p:spPr>
          <a:xfrm>
            <a:off x="889494" y="0"/>
            <a:ext cx="2678895" cy="542432"/>
          </a:xfrm>
        </p:spPr>
        <p:txBody>
          <a:bodyPr>
            <a:normAutofit/>
          </a:bodyPr>
          <a:lstStyle/>
          <a:p>
            <a:pPr algn="ctr"/>
            <a:r>
              <a:rPr lang="en-US" sz="1800" dirty="0"/>
              <a:t>LME results</a:t>
            </a:r>
          </a:p>
        </p:txBody>
      </p:sp>
      <p:sp>
        <p:nvSpPr>
          <p:cNvPr id="11" name="Title 1">
            <a:extLst>
              <a:ext uri="{FF2B5EF4-FFF2-40B4-BE49-F238E27FC236}">
                <a16:creationId xmlns:a16="http://schemas.microsoft.com/office/drawing/2014/main" id="{1655DC9C-4A2C-8409-8D3E-02CA5068103E}"/>
              </a:ext>
            </a:extLst>
          </p:cNvPr>
          <p:cNvSpPr txBox="1">
            <a:spLocks/>
          </p:cNvSpPr>
          <p:nvPr/>
        </p:nvSpPr>
        <p:spPr>
          <a:xfrm>
            <a:off x="3954016" y="36402"/>
            <a:ext cx="2678895" cy="542432"/>
          </a:xfrm>
          <a:prstGeom prst="rect">
            <a:avLst/>
          </a:prstGeom>
        </p:spPr>
        <p:txBody>
          <a:bodyPr vert="horz" lIns="91440" tIns="45720" rIns="91440" bIns="45720" rtlCol="0" anchor="ctr">
            <a:normAutofit/>
          </a:bodyPr>
          <a:lstStyle>
            <a:lvl1pPr algn="l" defTabSz="731520" rtl="0" eaLnBrk="1" latinLnBrk="0" hangingPunct="1">
              <a:lnSpc>
                <a:spcPct val="90000"/>
              </a:lnSpc>
              <a:spcBef>
                <a:spcPct val="0"/>
              </a:spcBef>
              <a:buNone/>
              <a:defRPr sz="3520" kern="1200">
                <a:solidFill>
                  <a:schemeClr val="tx1"/>
                </a:solidFill>
                <a:latin typeface="+mj-lt"/>
                <a:ea typeface="+mj-ea"/>
                <a:cs typeface="+mj-cs"/>
              </a:defRPr>
            </a:lvl1pPr>
          </a:lstStyle>
          <a:p>
            <a:pPr algn="ctr"/>
            <a:r>
              <a:rPr lang="en-US" sz="1800" dirty="0"/>
              <a:t>Linear Regression</a:t>
            </a:r>
          </a:p>
        </p:txBody>
      </p:sp>
    </p:spTree>
    <p:extLst>
      <p:ext uri="{BB962C8B-B14F-4D97-AF65-F5344CB8AC3E}">
        <p14:creationId xmlns:p14="http://schemas.microsoft.com/office/powerpoint/2010/main" val="121092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1164064" y="1300919"/>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4389918" y="1329657"/>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1188763" y="425795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4406479" y="4254988"/>
            <a:ext cx="555028" cy="155171"/>
          </a:xfrm>
          <a:prstGeom prst="rect">
            <a:avLst/>
          </a:prstGeom>
        </p:spPr>
      </p:pic>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5759253" y="2830026"/>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15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61B40B5-0ACE-584C-A1B5-E2BC923DEB1B}"/>
              </a:ext>
            </a:extLst>
          </p:cNvPr>
          <p:cNvGrpSpPr/>
          <p:nvPr/>
        </p:nvGrpSpPr>
        <p:grpSpPr>
          <a:xfrm>
            <a:off x="4350599" y="2561872"/>
            <a:ext cx="2410881" cy="2410881"/>
            <a:chOff x="4799402" y="2561874"/>
            <a:chExt cx="2410881" cy="2410881"/>
          </a:xfrm>
        </p:grpSpPr>
        <p:pic>
          <p:nvPicPr>
            <p:cNvPr id="17" name="Picture 16">
              <a:extLst>
                <a:ext uri="{FF2B5EF4-FFF2-40B4-BE49-F238E27FC236}">
                  <a16:creationId xmlns:a16="http://schemas.microsoft.com/office/drawing/2014/main" id="{FA46E25B-0EBF-4541-931A-E275689838E1}"/>
                </a:ext>
              </a:extLst>
            </p:cNvPr>
            <p:cNvPicPr>
              <a:picLocks noChangeAspect="1"/>
            </p:cNvPicPr>
            <p:nvPr/>
          </p:nvPicPr>
          <p:blipFill>
            <a:blip r:embed="rId3"/>
            <a:stretch>
              <a:fillRect/>
            </a:stretch>
          </p:blipFill>
          <p:spPr>
            <a:xfrm>
              <a:off x="4799402" y="2561874"/>
              <a:ext cx="2410881" cy="2410881"/>
            </a:xfrm>
            <a:prstGeom prst="rect">
              <a:avLst/>
            </a:prstGeom>
          </p:spPr>
        </p:pic>
        <p:sp>
          <p:nvSpPr>
            <p:cNvPr id="20" name="Rectangle 19">
              <a:extLst>
                <a:ext uri="{FF2B5EF4-FFF2-40B4-BE49-F238E27FC236}">
                  <a16:creationId xmlns:a16="http://schemas.microsoft.com/office/drawing/2014/main" id="{A406E15F-9172-2343-A5A0-02310ECA6A62}"/>
                </a:ext>
              </a:extLst>
            </p:cNvPr>
            <p:cNvSpPr/>
            <p:nvPr/>
          </p:nvSpPr>
          <p:spPr>
            <a:xfrm>
              <a:off x="4805046" y="2748842"/>
              <a:ext cx="285960" cy="1941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54D09728-912C-5EDD-06C5-7F1AB4F4B3C6}"/>
              </a:ext>
            </a:extLst>
          </p:cNvPr>
          <p:cNvSpPr>
            <a:spLocks noGrp="1"/>
          </p:cNvSpPr>
          <p:nvPr>
            <p:ph type="title"/>
          </p:nvPr>
        </p:nvSpPr>
        <p:spPr/>
        <p:txBody>
          <a:bodyPr/>
          <a:lstStyle/>
          <a:p>
            <a:r>
              <a:rPr lang="en-US" dirty="0"/>
              <a:t>VE RT plots </a:t>
            </a:r>
          </a:p>
        </p:txBody>
      </p:sp>
      <p:grpSp>
        <p:nvGrpSpPr>
          <p:cNvPr id="19" name="Group 18">
            <a:extLst>
              <a:ext uri="{FF2B5EF4-FFF2-40B4-BE49-F238E27FC236}">
                <a16:creationId xmlns:a16="http://schemas.microsoft.com/office/drawing/2014/main" id="{E8D53CE6-7DAC-7244-A60B-251CE4E14688}"/>
              </a:ext>
            </a:extLst>
          </p:cNvPr>
          <p:cNvGrpSpPr/>
          <p:nvPr/>
        </p:nvGrpSpPr>
        <p:grpSpPr>
          <a:xfrm>
            <a:off x="2304699" y="2561872"/>
            <a:ext cx="2198863" cy="2410881"/>
            <a:chOff x="2536262" y="2561874"/>
            <a:chExt cx="2198863" cy="2410881"/>
          </a:xfrm>
        </p:grpSpPr>
        <p:pic>
          <p:nvPicPr>
            <p:cNvPr id="15" name="Picture 14">
              <a:extLst>
                <a:ext uri="{FF2B5EF4-FFF2-40B4-BE49-F238E27FC236}">
                  <a16:creationId xmlns:a16="http://schemas.microsoft.com/office/drawing/2014/main" id="{34770F8B-1CF0-BF4F-AC7B-14D61A9EB044}"/>
                </a:ext>
              </a:extLst>
            </p:cNvPr>
            <p:cNvPicPr>
              <a:picLocks noChangeAspect="1"/>
            </p:cNvPicPr>
            <p:nvPr/>
          </p:nvPicPr>
          <p:blipFill rotWithShape="1">
            <a:blip r:embed="rId4"/>
            <a:srcRect r="8794"/>
            <a:stretch/>
          </p:blipFill>
          <p:spPr>
            <a:xfrm>
              <a:off x="2536262" y="2561874"/>
              <a:ext cx="2198863" cy="2410881"/>
            </a:xfrm>
            <a:prstGeom prst="rect">
              <a:avLst/>
            </a:prstGeom>
          </p:spPr>
        </p:pic>
        <p:sp>
          <p:nvSpPr>
            <p:cNvPr id="18" name="Rectangle 17">
              <a:extLst>
                <a:ext uri="{FF2B5EF4-FFF2-40B4-BE49-F238E27FC236}">
                  <a16:creationId xmlns:a16="http://schemas.microsoft.com/office/drawing/2014/main" id="{532A25E5-63AB-2041-A9BE-E11BEA3627E3}"/>
                </a:ext>
              </a:extLst>
            </p:cNvPr>
            <p:cNvSpPr/>
            <p:nvPr/>
          </p:nvSpPr>
          <p:spPr>
            <a:xfrm>
              <a:off x="2541906" y="2748844"/>
              <a:ext cx="285960" cy="1941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DE956AAE-FB1F-A840-9847-F6F2A0FE92BF}"/>
              </a:ext>
            </a:extLst>
          </p:cNvPr>
          <p:cNvPicPr>
            <a:picLocks noChangeAspect="1"/>
          </p:cNvPicPr>
          <p:nvPr/>
        </p:nvPicPr>
        <p:blipFill rotWithShape="1">
          <a:blip r:embed="rId5"/>
          <a:srcRect r="6977"/>
          <a:stretch/>
        </p:blipFill>
        <p:spPr>
          <a:xfrm>
            <a:off x="273122" y="2561874"/>
            <a:ext cx="2242677" cy="2410881"/>
          </a:xfrm>
          <a:prstGeom prst="rect">
            <a:avLst/>
          </a:prstGeom>
        </p:spPr>
      </p:pic>
      <p:grpSp>
        <p:nvGrpSpPr>
          <p:cNvPr id="22" name="Group 21">
            <a:extLst>
              <a:ext uri="{FF2B5EF4-FFF2-40B4-BE49-F238E27FC236}">
                <a16:creationId xmlns:a16="http://schemas.microsoft.com/office/drawing/2014/main" id="{C0290C62-B9C6-8149-9A0A-159D493E9E71}"/>
              </a:ext>
            </a:extLst>
          </p:cNvPr>
          <p:cNvGrpSpPr/>
          <p:nvPr/>
        </p:nvGrpSpPr>
        <p:grpSpPr>
          <a:xfrm>
            <a:off x="6543956" y="2849605"/>
            <a:ext cx="554283" cy="455429"/>
            <a:chOff x="5687464" y="2844535"/>
            <a:chExt cx="753592" cy="614444"/>
          </a:xfrm>
        </p:grpSpPr>
        <p:pic>
          <p:nvPicPr>
            <p:cNvPr id="23" name="Picture 22" descr="Chart, bar chart&#10;&#10;Description automatically generated">
              <a:extLst>
                <a:ext uri="{FF2B5EF4-FFF2-40B4-BE49-F238E27FC236}">
                  <a16:creationId xmlns:a16="http://schemas.microsoft.com/office/drawing/2014/main" id="{2487CFB0-54D3-D245-9628-90E05AFCFA24}"/>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24" name="Picture 23" descr="Chart, scatter chart&#10;&#10;Description automatically generated">
              <a:extLst>
                <a:ext uri="{FF2B5EF4-FFF2-40B4-BE49-F238E27FC236}">
                  <a16:creationId xmlns:a16="http://schemas.microsoft.com/office/drawing/2014/main" id="{2FD755C4-DEB4-A944-B4EA-3EACF0A0DD27}"/>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25" name="Picture 24" descr="Chart, scatter chart&#10;&#10;Description automatically generated">
              <a:extLst>
                <a:ext uri="{FF2B5EF4-FFF2-40B4-BE49-F238E27FC236}">
                  <a16:creationId xmlns:a16="http://schemas.microsoft.com/office/drawing/2014/main" id="{61B8C437-00A9-6548-AFCE-E3DB7F47832E}"/>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26" name="Picture 25" descr="Chart, scatter chart&#10;&#10;Description automatically generated">
              <a:extLst>
                <a:ext uri="{FF2B5EF4-FFF2-40B4-BE49-F238E27FC236}">
                  <a16:creationId xmlns:a16="http://schemas.microsoft.com/office/drawing/2014/main" id="{A748738E-E42A-FE4B-9477-EF22126EACE0}"/>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200448" y="5156725"/>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Verbal Estimate Response Time Linear Models. </a:t>
            </a:r>
            <a:r>
              <a:rPr lang="en-US" sz="900" dirty="0">
                <a:latin typeface="Arial" panose="020B0604020202020204" pitchFamily="34" charset="0"/>
                <a:cs typeface="Arial" panose="020B0604020202020204" pitchFamily="34" charset="0"/>
              </a:rPr>
              <a:t>A) Z-scored response time in the verbal estimate task for the 125 ms viewing duration condition. Participants are independent between viewing duration conditions and all error bars in plots are between subjects standard error.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1005385-D176-42CB-4C0E-7DC70F791ABF}"/>
              </a:ext>
            </a:extLst>
          </p:cNvPr>
          <p:cNvSpPr txBox="1"/>
          <p:nvPr/>
        </p:nvSpPr>
        <p:spPr>
          <a:xfrm>
            <a:off x="88141" y="268230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 name="TextBox 4">
            <a:extLst>
              <a:ext uri="{FF2B5EF4-FFF2-40B4-BE49-F238E27FC236}">
                <a16:creationId xmlns:a16="http://schemas.microsoft.com/office/drawing/2014/main" id="{988C30DA-F3F4-F381-132C-97F894271630}"/>
              </a:ext>
            </a:extLst>
          </p:cNvPr>
          <p:cNvSpPr txBox="1"/>
          <p:nvPr/>
        </p:nvSpPr>
        <p:spPr>
          <a:xfrm>
            <a:off x="2213342" y="26902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6" name="TextBox 5">
            <a:extLst>
              <a:ext uri="{FF2B5EF4-FFF2-40B4-BE49-F238E27FC236}">
                <a16:creationId xmlns:a16="http://schemas.microsoft.com/office/drawing/2014/main" id="{E104B937-9349-D761-9B8D-B9EB64A3FC6E}"/>
              </a:ext>
            </a:extLst>
          </p:cNvPr>
          <p:cNvSpPr txBox="1"/>
          <p:nvPr/>
        </p:nvSpPr>
        <p:spPr>
          <a:xfrm>
            <a:off x="4258545" y="268230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1459978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sp>
        <p:nvSpPr>
          <p:cNvPr id="2" name="Title 1">
            <a:extLst>
              <a:ext uri="{FF2B5EF4-FFF2-40B4-BE49-F238E27FC236}">
                <a16:creationId xmlns:a16="http://schemas.microsoft.com/office/drawing/2014/main" id="{5AB53F51-9F63-E654-8665-7C665E5C34DE}"/>
              </a:ext>
            </a:extLst>
          </p:cNvPr>
          <p:cNvSpPr>
            <a:spLocks noGrp="1"/>
          </p:cNvSpPr>
          <p:nvPr>
            <p:ph type="title"/>
          </p:nvPr>
        </p:nvSpPr>
        <p:spPr>
          <a:xfrm>
            <a:off x="372788" y="148200"/>
            <a:ext cx="6309360" cy="1138467"/>
          </a:xfrm>
        </p:spPr>
        <p:txBody>
          <a:bodyPr/>
          <a:lstStyle/>
          <a:p>
            <a:r>
              <a:rPr lang="en-US" dirty="0"/>
              <a:t>VE split matrix</a:t>
            </a:r>
          </a:p>
        </p:txBody>
      </p:sp>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Average Correlation Matrix. </a:t>
            </a:r>
            <a:r>
              <a:rPr lang="en-US" sz="900" dirty="0">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3AA9B925-404B-F945-BA4F-41BECE0ACE85}"/>
              </a:ext>
            </a:extLst>
          </p:cNvPr>
          <p:cNvGrpSpPr/>
          <p:nvPr/>
        </p:nvGrpSpPr>
        <p:grpSpPr>
          <a:xfrm>
            <a:off x="654229" y="1020073"/>
            <a:ext cx="626688" cy="527452"/>
            <a:chOff x="5687464" y="2844535"/>
            <a:chExt cx="753592" cy="614444"/>
          </a:xfrm>
        </p:grpSpPr>
        <p:pic>
          <p:nvPicPr>
            <p:cNvPr id="40" name="Picture 39" descr="Chart, bar chart&#10;&#10;Description automatically generated">
              <a:extLst>
                <a:ext uri="{FF2B5EF4-FFF2-40B4-BE49-F238E27FC236}">
                  <a16:creationId xmlns:a16="http://schemas.microsoft.com/office/drawing/2014/main" id="{81373017-3461-4447-8AB9-C48102A31F3D}"/>
                </a:ext>
              </a:extLst>
            </p:cNvPr>
            <p:cNvPicPr>
              <a:picLocks noChangeAspect="1"/>
            </p:cNvPicPr>
            <p:nvPr/>
          </p:nvPicPr>
          <p:blipFill rotWithShape="1">
            <a:blip r:embed="rId9"/>
            <a:srcRect l="50191" t="52388" r="9749" b="20193"/>
            <a:stretch/>
          </p:blipFill>
          <p:spPr>
            <a:xfrm rot="5400000">
              <a:off x="5532417" y="2999582"/>
              <a:ext cx="614444" cy="304349"/>
            </a:xfrm>
            <a:prstGeom prst="rect">
              <a:avLst/>
            </a:prstGeom>
          </p:spPr>
        </p:pic>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0"/>
            <a:srcRect l="42956" t="6852" r="40602" b="86562"/>
            <a:stretch/>
          </p:blipFill>
          <p:spPr>
            <a:xfrm>
              <a:off x="6035195" y="2881649"/>
              <a:ext cx="369664" cy="148074"/>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1"/>
            <a:srcRect l="43140" t="6932" r="39926" b="86671"/>
            <a:stretch/>
          </p:blipFill>
          <p:spPr>
            <a:xfrm>
              <a:off x="6042256" y="3079835"/>
              <a:ext cx="380739" cy="143842"/>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2"/>
            <a:srcRect l="42225" t="6179" r="39724" b="87976"/>
            <a:stretch/>
          </p:blipFill>
          <p:spPr>
            <a:xfrm>
              <a:off x="6035195" y="3249364"/>
              <a:ext cx="405861" cy="131428"/>
            </a:xfrm>
            <a:prstGeom prst="rect">
              <a:avLst/>
            </a:prstGeom>
          </p:spPr>
        </p:pic>
      </p:gr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13"/>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4"/>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5"/>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978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2557791" y="5024339"/>
            <a:ext cx="2041633" cy="281000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562B5787-A16D-E84A-BCFB-81D907279084}"/>
              </a:ext>
            </a:extLst>
          </p:cNvPr>
          <p:cNvGrpSpPr/>
          <p:nvPr/>
        </p:nvGrpSpPr>
        <p:grpSpPr>
          <a:xfrm>
            <a:off x="79850" y="473153"/>
            <a:ext cx="2203477" cy="2106792"/>
            <a:chOff x="-42624" y="285042"/>
            <a:chExt cx="2332965" cy="2327115"/>
          </a:xfrm>
        </p:grpSpPr>
        <p:grpSp>
          <p:nvGrpSpPr>
            <p:cNvPr id="20" name="Group 19">
              <a:extLst>
                <a:ext uri="{FF2B5EF4-FFF2-40B4-BE49-F238E27FC236}">
                  <a16:creationId xmlns:a16="http://schemas.microsoft.com/office/drawing/2014/main" id="{B8E7F882-AB0B-734E-9243-5683A17F6D77}"/>
                </a:ext>
              </a:extLst>
            </p:cNvPr>
            <p:cNvGrpSpPr/>
            <p:nvPr/>
          </p:nvGrpSpPr>
          <p:grpSpPr>
            <a:xfrm>
              <a:off x="128731" y="400458"/>
              <a:ext cx="2161610" cy="2211699"/>
              <a:chOff x="128731" y="400458"/>
              <a:chExt cx="2161610" cy="2211699"/>
            </a:xfrm>
          </p:grpSpPr>
          <p:pic>
            <p:nvPicPr>
              <p:cNvPr id="11" name="Picture 10">
                <a:extLst>
                  <a:ext uri="{FF2B5EF4-FFF2-40B4-BE49-F238E27FC236}">
                    <a16:creationId xmlns:a16="http://schemas.microsoft.com/office/drawing/2014/main" id="{D8B3294E-3700-5D4D-B083-2A61F6BC3496}"/>
                  </a:ext>
                </a:extLst>
              </p:cNvPr>
              <p:cNvPicPr>
                <a:picLocks noChangeAspect="1"/>
              </p:cNvPicPr>
              <p:nvPr/>
            </p:nvPicPr>
            <p:blipFill rotWithShape="1">
              <a:blip r:embed="rId3"/>
              <a:srcRect t="7778" r="9866"/>
              <a:stretch/>
            </p:blipFill>
            <p:spPr>
              <a:xfrm>
                <a:off x="128731" y="400458"/>
                <a:ext cx="2161610" cy="2211699"/>
              </a:xfrm>
              <a:prstGeom prst="rect">
                <a:avLst/>
              </a:prstGeom>
            </p:spPr>
          </p:pic>
          <p:pic>
            <p:nvPicPr>
              <p:cNvPr id="77" name="Picture 76">
                <a:extLst>
                  <a:ext uri="{FF2B5EF4-FFF2-40B4-BE49-F238E27FC236}">
                    <a16:creationId xmlns:a16="http://schemas.microsoft.com/office/drawing/2014/main" id="{DCB43B7B-B9DF-3741-A7A7-81A5DD11F8EB}"/>
                  </a:ext>
                </a:extLst>
              </p:cNvPr>
              <p:cNvPicPr>
                <a:picLocks noChangeAspect="1"/>
              </p:cNvPicPr>
              <p:nvPr/>
            </p:nvPicPr>
            <p:blipFill rotWithShape="1">
              <a:blip r:embed="rId3"/>
              <a:srcRect l="40656" t="80880" r="32900" b="14700"/>
              <a:stretch/>
            </p:blipFill>
            <p:spPr>
              <a:xfrm>
                <a:off x="1601810" y="2023165"/>
                <a:ext cx="634196" cy="106018"/>
              </a:xfrm>
              <a:prstGeom prst="rect">
                <a:avLst/>
              </a:prstGeom>
            </p:spPr>
          </p:pic>
          <p:sp>
            <p:nvSpPr>
              <p:cNvPr id="18" name="Rectangle 17">
                <a:extLst>
                  <a:ext uri="{FF2B5EF4-FFF2-40B4-BE49-F238E27FC236}">
                    <a16:creationId xmlns:a16="http://schemas.microsoft.com/office/drawing/2014/main" id="{E635B22D-8562-964E-A614-0C150082CEB7}"/>
                  </a:ext>
                </a:extLst>
              </p:cNvPr>
              <p:cNvSpPr/>
              <p:nvPr/>
            </p:nvSpPr>
            <p:spPr>
              <a:xfrm>
                <a:off x="1099930" y="2129183"/>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ED4DAE98-6A49-F845-BF77-95CE517D0BF1}"/>
                </a:ext>
              </a:extLst>
            </p:cNvPr>
            <p:cNvSpPr txBox="1"/>
            <p:nvPr/>
          </p:nvSpPr>
          <p:spPr>
            <a:xfrm>
              <a:off x="-42624" y="2850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grpSp>
        <p:nvGrpSpPr>
          <p:cNvPr id="3" name="Group 2">
            <a:extLst>
              <a:ext uri="{FF2B5EF4-FFF2-40B4-BE49-F238E27FC236}">
                <a16:creationId xmlns:a16="http://schemas.microsoft.com/office/drawing/2014/main" id="{7D074243-0205-214F-8218-10F912E786F7}"/>
              </a:ext>
            </a:extLst>
          </p:cNvPr>
          <p:cNvGrpSpPr/>
          <p:nvPr/>
        </p:nvGrpSpPr>
        <p:grpSpPr>
          <a:xfrm>
            <a:off x="2239679" y="473153"/>
            <a:ext cx="2205843" cy="2106816"/>
            <a:chOff x="2116480" y="285015"/>
            <a:chExt cx="2335471" cy="2327141"/>
          </a:xfrm>
        </p:grpSpPr>
        <p:grpSp>
          <p:nvGrpSpPr>
            <p:cNvPr id="21" name="Group 20">
              <a:extLst>
                <a:ext uri="{FF2B5EF4-FFF2-40B4-BE49-F238E27FC236}">
                  <a16:creationId xmlns:a16="http://schemas.microsoft.com/office/drawing/2014/main" id="{A44B5D90-A075-7A4D-B4F4-231D1AECBA60}"/>
                </a:ext>
              </a:extLst>
            </p:cNvPr>
            <p:cNvGrpSpPr/>
            <p:nvPr/>
          </p:nvGrpSpPr>
          <p:grpSpPr>
            <a:xfrm>
              <a:off x="2290341" y="400457"/>
              <a:ext cx="2161610" cy="2211699"/>
              <a:chOff x="2290341" y="400457"/>
              <a:chExt cx="2161610" cy="2211699"/>
            </a:xfrm>
          </p:grpSpPr>
          <p:pic>
            <p:nvPicPr>
              <p:cNvPr id="13" name="Picture 12">
                <a:extLst>
                  <a:ext uri="{FF2B5EF4-FFF2-40B4-BE49-F238E27FC236}">
                    <a16:creationId xmlns:a16="http://schemas.microsoft.com/office/drawing/2014/main" id="{FA31A656-6C41-4D45-9D04-2DE112FDEC1F}"/>
                  </a:ext>
                </a:extLst>
              </p:cNvPr>
              <p:cNvPicPr>
                <a:picLocks noChangeAspect="1"/>
              </p:cNvPicPr>
              <p:nvPr/>
            </p:nvPicPr>
            <p:blipFill rotWithShape="1">
              <a:blip r:embed="rId4"/>
              <a:srcRect t="7778" r="9866"/>
              <a:stretch/>
            </p:blipFill>
            <p:spPr>
              <a:xfrm>
                <a:off x="2290341" y="400457"/>
                <a:ext cx="2161610" cy="2211699"/>
              </a:xfrm>
              <a:prstGeom prst="rect">
                <a:avLst/>
              </a:prstGeom>
            </p:spPr>
          </p:pic>
          <p:pic>
            <p:nvPicPr>
              <p:cNvPr id="79" name="Picture 78">
                <a:extLst>
                  <a:ext uri="{FF2B5EF4-FFF2-40B4-BE49-F238E27FC236}">
                    <a16:creationId xmlns:a16="http://schemas.microsoft.com/office/drawing/2014/main" id="{D4B00898-F9B9-F04F-B97F-BD10CE1B0AB0}"/>
                  </a:ext>
                </a:extLst>
              </p:cNvPr>
              <p:cNvPicPr>
                <a:picLocks noChangeAspect="1"/>
              </p:cNvPicPr>
              <p:nvPr/>
            </p:nvPicPr>
            <p:blipFill rotWithShape="1">
              <a:blip r:embed="rId4"/>
              <a:srcRect l="42982" t="80545" r="30972" b="15034"/>
              <a:stretch/>
            </p:blipFill>
            <p:spPr>
              <a:xfrm>
                <a:off x="3814049" y="2023165"/>
                <a:ext cx="624651" cy="106018"/>
              </a:xfrm>
              <a:prstGeom prst="rect">
                <a:avLst/>
              </a:prstGeom>
            </p:spPr>
          </p:pic>
          <p:sp>
            <p:nvSpPr>
              <p:cNvPr id="83" name="Rectangle 82">
                <a:extLst>
                  <a:ext uri="{FF2B5EF4-FFF2-40B4-BE49-F238E27FC236}">
                    <a16:creationId xmlns:a16="http://schemas.microsoft.com/office/drawing/2014/main" id="{9488167F-DBC8-3E49-A6AE-D8BF566327F0}"/>
                  </a:ext>
                </a:extLst>
              </p:cNvPr>
              <p:cNvSpPr/>
              <p:nvPr/>
            </p:nvSpPr>
            <p:spPr>
              <a:xfrm>
                <a:off x="3335130" y="2102064"/>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TextBox 87">
              <a:extLst>
                <a:ext uri="{FF2B5EF4-FFF2-40B4-BE49-F238E27FC236}">
                  <a16:creationId xmlns:a16="http://schemas.microsoft.com/office/drawing/2014/main" id="{685480B2-BB94-F64C-B156-7608E2AC989F}"/>
                </a:ext>
              </a:extLst>
            </p:cNvPr>
            <p:cNvSpPr txBox="1"/>
            <p:nvPr/>
          </p:nvSpPr>
          <p:spPr>
            <a:xfrm>
              <a:off x="2116480" y="2850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6" name="Group 5">
            <a:extLst>
              <a:ext uri="{FF2B5EF4-FFF2-40B4-BE49-F238E27FC236}">
                <a16:creationId xmlns:a16="http://schemas.microsoft.com/office/drawing/2014/main" id="{82033F7D-13CD-6046-83DD-1CFF99037456}"/>
              </a:ext>
            </a:extLst>
          </p:cNvPr>
          <p:cNvGrpSpPr/>
          <p:nvPr/>
        </p:nvGrpSpPr>
        <p:grpSpPr>
          <a:xfrm>
            <a:off x="4434470" y="2658384"/>
            <a:ext cx="2621682" cy="1987896"/>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5"/>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6"/>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7"/>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5"/>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8"/>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9"/>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8"/>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9"/>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8"/>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B07CE0F-396E-D74D-BE54-DD45001934BF}"/>
              </a:ext>
            </a:extLst>
          </p:cNvPr>
          <p:cNvGrpSpPr/>
          <p:nvPr/>
        </p:nvGrpSpPr>
        <p:grpSpPr>
          <a:xfrm>
            <a:off x="77952" y="2595967"/>
            <a:ext cx="2205375" cy="2083153"/>
            <a:chOff x="47208" y="2598641"/>
            <a:chExt cx="2334976" cy="2301003"/>
          </a:xfrm>
        </p:grpSpPr>
        <p:grpSp>
          <p:nvGrpSpPr>
            <p:cNvPr id="22" name="Group 21">
              <a:extLst>
                <a:ext uri="{FF2B5EF4-FFF2-40B4-BE49-F238E27FC236}">
                  <a16:creationId xmlns:a16="http://schemas.microsoft.com/office/drawing/2014/main" id="{098BBD38-9170-8A42-B066-893D0B9B1A3F}"/>
                </a:ext>
              </a:extLst>
            </p:cNvPr>
            <p:cNvGrpSpPr/>
            <p:nvPr/>
          </p:nvGrpSpPr>
          <p:grpSpPr>
            <a:xfrm>
              <a:off x="220574" y="2687945"/>
              <a:ext cx="2161610" cy="2211699"/>
              <a:chOff x="4451951" y="387542"/>
              <a:chExt cx="2161610" cy="2211699"/>
            </a:xfrm>
          </p:grpSpPr>
          <p:pic>
            <p:nvPicPr>
              <p:cNvPr id="15" name="Picture 14">
                <a:extLst>
                  <a:ext uri="{FF2B5EF4-FFF2-40B4-BE49-F238E27FC236}">
                    <a16:creationId xmlns:a16="http://schemas.microsoft.com/office/drawing/2014/main" id="{AA7B2D33-6AFB-CB4A-BCE3-475A56785745}"/>
                  </a:ext>
                </a:extLst>
              </p:cNvPr>
              <p:cNvPicPr>
                <a:picLocks noChangeAspect="1"/>
              </p:cNvPicPr>
              <p:nvPr/>
            </p:nvPicPr>
            <p:blipFill rotWithShape="1">
              <a:blip r:embed="rId10"/>
              <a:srcRect t="7778" r="9866"/>
              <a:stretch/>
            </p:blipFill>
            <p:spPr>
              <a:xfrm>
                <a:off x="4451951" y="387542"/>
                <a:ext cx="2161610" cy="2211699"/>
              </a:xfrm>
              <a:prstGeom prst="rect">
                <a:avLst/>
              </a:prstGeom>
            </p:spPr>
          </p:pic>
          <p:pic>
            <p:nvPicPr>
              <p:cNvPr id="80" name="Picture 79">
                <a:extLst>
                  <a:ext uri="{FF2B5EF4-FFF2-40B4-BE49-F238E27FC236}">
                    <a16:creationId xmlns:a16="http://schemas.microsoft.com/office/drawing/2014/main" id="{E57F6AE9-AF4F-144B-BA1A-11998C094DDD}"/>
                  </a:ext>
                </a:extLst>
              </p:cNvPr>
              <p:cNvPicPr>
                <a:picLocks noChangeAspect="1"/>
              </p:cNvPicPr>
              <p:nvPr/>
            </p:nvPicPr>
            <p:blipFill rotWithShape="1">
              <a:blip r:embed="rId10"/>
              <a:srcRect l="40420" t="81044" r="33115" b="14351"/>
              <a:stretch/>
            </p:blipFill>
            <p:spPr>
              <a:xfrm>
                <a:off x="5916697" y="2018748"/>
                <a:ext cx="634697" cy="110435"/>
              </a:xfrm>
              <a:prstGeom prst="rect">
                <a:avLst/>
              </a:prstGeom>
            </p:spPr>
          </p:pic>
          <p:sp>
            <p:nvSpPr>
              <p:cNvPr id="84" name="Rectangle 83">
                <a:extLst>
                  <a:ext uri="{FF2B5EF4-FFF2-40B4-BE49-F238E27FC236}">
                    <a16:creationId xmlns:a16="http://schemas.microsoft.com/office/drawing/2014/main" id="{2302BE88-BBEC-0C4E-AF28-531E62FC5841}"/>
                  </a:ext>
                </a:extLst>
              </p:cNvPr>
              <p:cNvSpPr/>
              <p:nvPr/>
            </p:nvSpPr>
            <p:spPr>
              <a:xfrm>
                <a:off x="5456987" y="2111510"/>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883B59DC-7215-294F-9B37-FFC6134F3EB8}"/>
                </a:ext>
              </a:extLst>
            </p:cNvPr>
            <p:cNvSpPr txBox="1"/>
            <p:nvPr/>
          </p:nvSpPr>
          <p:spPr>
            <a:xfrm>
              <a:off x="47208" y="2598641"/>
              <a:ext cx="34270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50" name="Rectangle 49">
              <a:extLst>
                <a:ext uri="{FF2B5EF4-FFF2-40B4-BE49-F238E27FC236}">
                  <a16:creationId xmlns:a16="http://schemas.microsoft.com/office/drawing/2014/main" id="{5A339501-DF9B-3646-8D77-7EE3EF748C38}"/>
                </a:ext>
              </a:extLst>
            </p:cNvPr>
            <p:cNvSpPr/>
            <p:nvPr/>
          </p:nvSpPr>
          <p:spPr>
            <a:xfrm>
              <a:off x="1299367" y="2650050"/>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3F991524-FCA0-B948-98CA-01FB343B926E}"/>
              </a:ext>
            </a:extLst>
          </p:cNvPr>
          <p:cNvGrpSpPr/>
          <p:nvPr/>
        </p:nvGrpSpPr>
        <p:grpSpPr>
          <a:xfrm>
            <a:off x="2234104" y="2552555"/>
            <a:ext cx="2203477" cy="2118487"/>
            <a:chOff x="2295479" y="2589841"/>
            <a:chExt cx="2332965" cy="2340033"/>
          </a:xfrm>
        </p:grpSpPr>
        <p:grpSp>
          <p:nvGrpSpPr>
            <p:cNvPr id="19" name="Group 18">
              <a:extLst>
                <a:ext uri="{FF2B5EF4-FFF2-40B4-BE49-F238E27FC236}">
                  <a16:creationId xmlns:a16="http://schemas.microsoft.com/office/drawing/2014/main" id="{E425654D-05D7-A84F-8320-126F83E7D4E3}"/>
                </a:ext>
              </a:extLst>
            </p:cNvPr>
            <p:cNvGrpSpPr/>
            <p:nvPr/>
          </p:nvGrpSpPr>
          <p:grpSpPr>
            <a:xfrm>
              <a:off x="2466834" y="2718174"/>
              <a:ext cx="2161610" cy="2211700"/>
              <a:chOff x="190898" y="2599240"/>
              <a:chExt cx="2161610" cy="2211700"/>
            </a:xfrm>
          </p:grpSpPr>
          <p:pic>
            <p:nvPicPr>
              <p:cNvPr id="17" name="Picture 16">
                <a:extLst>
                  <a:ext uri="{FF2B5EF4-FFF2-40B4-BE49-F238E27FC236}">
                    <a16:creationId xmlns:a16="http://schemas.microsoft.com/office/drawing/2014/main" id="{FC4A6C9C-3D28-5F47-91D1-FB71B5A652B1}"/>
                  </a:ext>
                </a:extLst>
              </p:cNvPr>
              <p:cNvPicPr>
                <a:picLocks noChangeAspect="1"/>
              </p:cNvPicPr>
              <p:nvPr/>
            </p:nvPicPr>
            <p:blipFill rotWithShape="1">
              <a:blip r:embed="rId11"/>
              <a:srcRect t="7778" r="9866"/>
              <a:stretch/>
            </p:blipFill>
            <p:spPr>
              <a:xfrm>
                <a:off x="190898" y="2599240"/>
                <a:ext cx="2161610" cy="2211700"/>
              </a:xfrm>
              <a:prstGeom prst="rect">
                <a:avLst/>
              </a:prstGeom>
            </p:spPr>
          </p:pic>
          <p:pic>
            <p:nvPicPr>
              <p:cNvPr id="81" name="Picture 80">
                <a:extLst>
                  <a:ext uri="{FF2B5EF4-FFF2-40B4-BE49-F238E27FC236}">
                    <a16:creationId xmlns:a16="http://schemas.microsoft.com/office/drawing/2014/main" id="{552B3944-3913-324C-A570-766CB486B722}"/>
                  </a:ext>
                </a:extLst>
              </p:cNvPr>
              <p:cNvPicPr>
                <a:picLocks noChangeAspect="1"/>
              </p:cNvPicPr>
              <p:nvPr/>
            </p:nvPicPr>
            <p:blipFill rotWithShape="1">
              <a:blip r:embed="rId11"/>
              <a:srcRect l="40568" t="81288" r="32982" b="15212"/>
              <a:stretch/>
            </p:blipFill>
            <p:spPr>
              <a:xfrm>
                <a:off x="1656005" y="4234863"/>
                <a:ext cx="634336" cy="83930"/>
              </a:xfrm>
              <a:prstGeom prst="rect">
                <a:avLst/>
              </a:prstGeom>
            </p:spPr>
          </p:pic>
          <p:sp>
            <p:nvSpPr>
              <p:cNvPr id="82" name="Rectangle 81">
                <a:extLst>
                  <a:ext uri="{FF2B5EF4-FFF2-40B4-BE49-F238E27FC236}">
                    <a16:creationId xmlns:a16="http://schemas.microsoft.com/office/drawing/2014/main" id="{1BDBAF86-2BEB-1545-9901-D6940A6541B3}"/>
                  </a:ext>
                </a:extLst>
              </p:cNvPr>
              <p:cNvSpPr/>
              <p:nvPr/>
            </p:nvSpPr>
            <p:spPr>
              <a:xfrm>
                <a:off x="1163248" y="4327965"/>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TextBox 86">
              <a:extLst>
                <a:ext uri="{FF2B5EF4-FFF2-40B4-BE49-F238E27FC236}">
                  <a16:creationId xmlns:a16="http://schemas.microsoft.com/office/drawing/2014/main" id="{BFC3CE53-C516-6944-BF1F-0D44C02929E6}"/>
                </a:ext>
              </a:extLst>
            </p:cNvPr>
            <p:cNvSpPr txBox="1"/>
            <p:nvPr/>
          </p:nvSpPr>
          <p:spPr>
            <a:xfrm>
              <a:off x="2295479" y="258984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51" name="Rectangle 50">
              <a:extLst>
                <a:ext uri="{FF2B5EF4-FFF2-40B4-BE49-F238E27FC236}">
                  <a16:creationId xmlns:a16="http://schemas.microsoft.com/office/drawing/2014/main" id="{29E286DC-B0E4-FD40-AAED-5FDF1CA91CFB}"/>
                </a:ext>
              </a:extLst>
            </p:cNvPr>
            <p:cNvSpPr/>
            <p:nvPr/>
          </p:nvSpPr>
          <p:spPr>
            <a:xfrm>
              <a:off x="3439184" y="2672609"/>
              <a:ext cx="486806" cy="132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96C19150-5F33-4F46-A7EF-48F2F4D93589}"/>
              </a:ext>
            </a:extLst>
          </p:cNvPr>
          <p:cNvGrpSpPr/>
          <p:nvPr/>
        </p:nvGrpSpPr>
        <p:grpSpPr>
          <a:xfrm>
            <a:off x="573323" y="560795"/>
            <a:ext cx="544638" cy="470396"/>
            <a:chOff x="5687464" y="2844535"/>
            <a:chExt cx="753592" cy="614444"/>
          </a:xfrm>
        </p:grpSpPr>
        <p:pic>
          <p:nvPicPr>
            <p:cNvPr id="56" name="Picture 55" descr="Chart, bar chart&#10;&#10;Description automatically generated">
              <a:extLst>
                <a:ext uri="{FF2B5EF4-FFF2-40B4-BE49-F238E27FC236}">
                  <a16:creationId xmlns:a16="http://schemas.microsoft.com/office/drawing/2014/main" id="{F0AC7137-BEC3-C140-ADF7-871BB4C9BDB8}"/>
                </a:ext>
              </a:extLst>
            </p:cNvPr>
            <p:cNvPicPr>
              <a:picLocks noChangeAspect="1"/>
            </p:cNvPicPr>
            <p:nvPr/>
          </p:nvPicPr>
          <p:blipFill rotWithShape="1">
            <a:blip r:embed="rId12"/>
            <a:srcRect l="50191" t="52388" r="9749" b="20193"/>
            <a:stretch/>
          </p:blipFill>
          <p:spPr>
            <a:xfrm rot="5400000">
              <a:off x="5532417" y="2999582"/>
              <a:ext cx="614444" cy="304349"/>
            </a:xfrm>
            <a:prstGeom prst="rect">
              <a:avLst/>
            </a:prstGeom>
          </p:spPr>
        </p:pic>
        <p:pic>
          <p:nvPicPr>
            <p:cNvPr id="57" name="Picture 56" descr="Chart, scatter chart&#10;&#10;Description automatically generated">
              <a:extLst>
                <a:ext uri="{FF2B5EF4-FFF2-40B4-BE49-F238E27FC236}">
                  <a16:creationId xmlns:a16="http://schemas.microsoft.com/office/drawing/2014/main" id="{A476AED9-0A63-504F-81A2-20E24F2B6D68}"/>
                </a:ext>
              </a:extLst>
            </p:cNvPr>
            <p:cNvPicPr>
              <a:picLocks noChangeAspect="1"/>
            </p:cNvPicPr>
            <p:nvPr/>
          </p:nvPicPr>
          <p:blipFill rotWithShape="1">
            <a:blip r:embed="rId13"/>
            <a:srcRect l="42956" t="6852" r="40602" b="86562"/>
            <a:stretch/>
          </p:blipFill>
          <p:spPr>
            <a:xfrm>
              <a:off x="6035195" y="2881649"/>
              <a:ext cx="369664" cy="148074"/>
            </a:xfrm>
            <a:prstGeom prst="rect">
              <a:avLst/>
            </a:prstGeom>
          </p:spPr>
        </p:pic>
        <p:pic>
          <p:nvPicPr>
            <p:cNvPr id="58" name="Picture 57" descr="Chart, scatter chart&#10;&#10;Description automatically generated">
              <a:extLst>
                <a:ext uri="{FF2B5EF4-FFF2-40B4-BE49-F238E27FC236}">
                  <a16:creationId xmlns:a16="http://schemas.microsoft.com/office/drawing/2014/main" id="{010D88C7-A818-944B-8853-E08541115B21}"/>
                </a:ext>
              </a:extLst>
            </p:cNvPr>
            <p:cNvPicPr>
              <a:picLocks noChangeAspect="1"/>
            </p:cNvPicPr>
            <p:nvPr/>
          </p:nvPicPr>
          <p:blipFill rotWithShape="1">
            <a:blip r:embed="rId14"/>
            <a:srcRect l="43140" t="6932" r="39926" b="86671"/>
            <a:stretch/>
          </p:blipFill>
          <p:spPr>
            <a:xfrm>
              <a:off x="6042256" y="3079835"/>
              <a:ext cx="380739" cy="143842"/>
            </a:xfrm>
            <a:prstGeom prst="rect">
              <a:avLst/>
            </a:prstGeom>
          </p:spPr>
        </p:pic>
        <p:pic>
          <p:nvPicPr>
            <p:cNvPr id="59" name="Picture 58" descr="Chart, scatter chart&#10;&#10;Description automatically generated">
              <a:extLst>
                <a:ext uri="{FF2B5EF4-FFF2-40B4-BE49-F238E27FC236}">
                  <a16:creationId xmlns:a16="http://schemas.microsoft.com/office/drawing/2014/main" id="{7344C1B4-BC3B-0741-BEC2-9E2C13884163}"/>
                </a:ext>
              </a:extLst>
            </p:cNvPr>
            <p:cNvPicPr>
              <a:picLocks noChangeAspect="1"/>
            </p:cNvPicPr>
            <p:nvPr/>
          </p:nvPicPr>
          <p:blipFill rotWithShape="1">
            <a:blip r:embed="rId15"/>
            <a:srcRect l="42225" t="6179" r="39724" b="87976"/>
            <a:stretch/>
          </p:blipFill>
          <p:spPr>
            <a:xfrm>
              <a:off x="6035195" y="3249364"/>
              <a:ext cx="405861" cy="131428"/>
            </a:xfrm>
            <a:prstGeom prst="rect">
              <a:avLst/>
            </a:prstGeom>
          </p:spPr>
        </p:pic>
      </p:grpSp>
      <p:sp>
        <p:nvSpPr>
          <p:cNvPr id="89" name="TextBox 88">
            <a:extLst>
              <a:ext uri="{FF2B5EF4-FFF2-40B4-BE49-F238E27FC236}">
                <a16:creationId xmlns:a16="http://schemas.microsoft.com/office/drawing/2014/main" id="{1ECE3EE3-9E9D-8F48-B4B4-EC54CFF78E3F}"/>
              </a:ext>
            </a:extLst>
          </p:cNvPr>
          <p:cNvSpPr txBox="1"/>
          <p:nvPr/>
        </p:nvSpPr>
        <p:spPr>
          <a:xfrm>
            <a:off x="4339755" y="254162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1658-8035-6A64-AA40-9EF2A388A1B9}"/>
              </a:ext>
            </a:extLst>
          </p:cNvPr>
          <p:cNvSpPr>
            <a:spLocks noGrp="1"/>
          </p:cNvSpPr>
          <p:nvPr>
            <p:ph type="title"/>
          </p:nvPr>
        </p:nvSpPr>
        <p:spPr>
          <a:xfrm>
            <a:off x="502920" y="535520"/>
            <a:ext cx="6309360" cy="616774"/>
          </a:xfrm>
        </p:spPr>
        <p:txBody>
          <a:bodyPr/>
          <a:lstStyle/>
          <a:p>
            <a:r>
              <a:rPr lang="en-US" dirty="0"/>
              <a:t>JV version for discrimination </a:t>
            </a:r>
          </a:p>
        </p:txBody>
      </p:sp>
      <p:pic>
        <p:nvPicPr>
          <p:cNvPr id="4" name="Picture 3">
            <a:extLst>
              <a:ext uri="{FF2B5EF4-FFF2-40B4-BE49-F238E27FC236}">
                <a16:creationId xmlns:a16="http://schemas.microsoft.com/office/drawing/2014/main" id="{FD5FF58B-C621-9648-BCAC-D11D5B9CE0CB}"/>
              </a:ext>
            </a:extLst>
          </p:cNvPr>
          <p:cNvPicPr>
            <a:picLocks noChangeAspect="1"/>
          </p:cNvPicPr>
          <p:nvPr/>
        </p:nvPicPr>
        <p:blipFill>
          <a:blip r:embed="rId3"/>
          <a:stretch>
            <a:fillRect/>
          </a:stretch>
        </p:blipFill>
        <p:spPr>
          <a:xfrm>
            <a:off x="215590" y="3860322"/>
            <a:ext cx="2310186" cy="2321169"/>
          </a:xfrm>
          <a:prstGeom prst="rect">
            <a:avLst/>
          </a:prstGeom>
        </p:spPr>
      </p:pic>
      <p:pic>
        <p:nvPicPr>
          <p:cNvPr id="5" name="Picture 4">
            <a:extLst>
              <a:ext uri="{FF2B5EF4-FFF2-40B4-BE49-F238E27FC236}">
                <a16:creationId xmlns:a16="http://schemas.microsoft.com/office/drawing/2014/main" id="{DE220DF5-15C0-994B-89FE-9568A209091B}"/>
              </a:ext>
            </a:extLst>
          </p:cNvPr>
          <p:cNvPicPr>
            <a:picLocks noChangeAspect="1"/>
          </p:cNvPicPr>
          <p:nvPr/>
        </p:nvPicPr>
        <p:blipFill>
          <a:blip r:embed="rId4"/>
          <a:stretch>
            <a:fillRect/>
          </a:stretch>
        </p:blipFill>
        <p:spPr>
          <a:xfrm>
            <a:off x="2579649" y="3860321"/>
            <a:ext cx="2310186" cy="2321169"/>
          </a:xfrm>
          <a:prstGeom prst="rect">
            <a:avLst/>
          </a:prstGeom>
        </p:spPr>
      </p:pic>
      <p:pic>
        <p:nvPicPr>
          <p:cNvPr id="6" name="Picture 5">
            <a:extLst>
              <a:ext uri="{FF2B5EF4-FFF2-40B4-BE49-F238E27FC236}">
                <a16:creationId xmlns:a16="http://schemas.microsoft.com/office/drawing/2014/main" id="{A4D3D2D4-FA86-4348-BF67-7BDCCED313FF}"/>
              </a:ext>
            </a:extLst>
          </p:cNvPr>
          <p:cNvPicPr>
            <a:picLocks noChangeAspect="1"/>
          </p:cNvPicPr>
          <p:nvPr/>
        </p:nvPicPr>
        <p:blipFill>
          <a:blip r:embed="rId5"/>
          <a:stretch>
            <a:fillRect/>
          </a:stretch>
        </p:blipFill>
        <p:spPr>
          <a:xfrm>
            <a:off x="4889835" y="3860320"/>
            <a:ext cx="2310186" cy="2321169"/>
          </a:xfrm>
          <a:prstGeom prst="rect">
            <a:avLst/>
          </a:prstGeom>
        </p:spPr>
      </p:pic>
      <p:grpSp>
        <p:nvGrpSpPr>
          <p:cNvPr id="8" name="Group 7">
            <a:extLst>
              <a:ext uri="{FF2B5EF4-FFF2-40B4-BE49-F238E27FC236}">
                <a16:creationId xmlns:a16="http://schemas.microsoft.com/office/drawing/2014/main" id="{2EFDCA82-C00C-EF4B-9E36-14F6120274C0}"/>
              </a:ext>
            </a:extLst>
          </p:cNvPr>
          <p:cNvGrpSpPr/>
          <p:nvPr/>
        </p:nvGrpSpPr>
        <p:grpSpPr>
          <a:xfrm>
            <a:off x="181378" y="1658470"/>
            <a:ext cx="2272399" cy="2201849"/>
            <a:chOff x="2290341" y="400457"/>
            <a:chExt cx="2161610" cy="2211699"/>
          </a:xfrm>
        </p:grpSpPr>
        <p:pic>
          <p:nvPicPr>
            <p:cNvPr id="10" name="Picture 9">
              <a:extLst>
                <a:ext uri="{FF2B5EF4-FFF2-40B4-BE49-F238E27FC236}">
                  <a16:creationId xmlns:a16="http://schemas.microsoft.com/office/drawing/2014/main" id="{9CC56821-F88F-804D-9416-4CB25AD17C4C}"/>
                </a:ext>
              </a:extLst>
            </p:cNvPr>
            <p:cNvPicPr>
              <a:picLocks noChangeAspect="1"/>
            </p:cNvPicPr>
            <p:nvPr/>
          </p:nvPicPr>
          <p:blipFill rotWithShape="1">
            <a:blip r:embed="rId6"/>
            <a:srcRect t="7778" r="9866"/>
            <a:stretch/>
          </p:blipFill>
          <p:spPr>
            <a:xfrm>
              <a:off x="2290341" y="400457"/>
              <a:ext cx="2161610" cy="2211699"/>
            </a:xfrm>
            <a:prstGeom prst="rect">
              <a:avLst/>
            </a:prstGeom>
          </p:spPr>
        </p:pic>
        <p:pic>
          <p:nvPicPr>
            <p:cNvPr id="11" name="Picture 10">
              <a:extLst>
                <a:ext uri="{FF2B5EF4-FFF2-40B4-BE49-F238E27FC236}">
                  <a16:creationId xmlns:a16="http://schemas.microsoft.com/office/drawing/2014/main" id="{7BFF5807-FDA2-B64E-93AB-B0ED60CD4BFF}"/>
                </a:ext>
              </a:extLst>
            </p:cNvPr>
            <p:cNvPicPr>
              <a:picLocks noChangeAspect="1"/>
            </p:cNvPicPr>
            <p:nvPr/>
          </p:nvPicPr>
          <p:blipFill rotWithShape="1">
            <a:blip r:embed="rId6"/>
            <a:srcRect l="42982" t="80545" r="30972" b="15034"/>
            <a:stretch/>
          </p:blipFill>
          <p:spPr>
            <a:xfrm>
              <a:off x="3814049" y="2023165"/>
              <a:ext cx="624651" cy="106018"/>
            </a:xfrm>
            <a:prstGeom prst="rect">
              <a:avLst/>
            </a:prstGeom>
          </p:spPr>
        </p:pic>
        <p:sp>
          <p:nvSpPr>
            <p:cNvPr id="12" name="Rectangle 11">
              <a:extLst>
                <a:ext uri="{FF2B5EF4-FFF2-40B4-BE49-F238E27FC236}">
                  <a16:creationId xmlns:a16="http://schemas.microsoft.com/office/drawing/2014/main" id="{0CF246CF-C64D-6F4D-88A6-D82C7347F3AF}"/>
                </a:ext>
              </a:extLst>
            </p:cNvPr>
            <p:cNvSpPr/>
            <p:nvPr/>
          </p:nvSpPr>
          <p:spPr>
            <a:xfrm>
              <a:off x="3335130" y="2102064"/>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C844073-00F4-6C4A-8E69-E296DD7221D4}"/>
              </a:ext>
            </a:extLst>
          </p:cNvPr>
          <p:cNvGrpSpPr/>
          <p:nvPr/>
        </p:nvGrpSpPr>
        <p:grpSpPr>
          <a:xfrm>
            <a:off x="2548960" y="1658470"/>
            <a:ext cx="2272399" cy="2201849"/>
            <a:chOff x="4451951" y="387542"/>
            <a:chExt cx="2161610" cy="2211699"/>
          </a:xfrm>
        </p:grpSpPr>
        <p:pic>
          <p:nvPicPr>
            <p:cNvPr id="17" name="Picture 16">
              <a:extLst>
                <a:ext uri="{FF2B5EF4-FFF2-40B4-BE49-F238E27FC236}">
                  <a16:creationId xmlns:a16="http://schemas.microsoft.com/office/drawing/2014/main" id="{FA305188-F8E2-4841-B391-9A8D09FDCEDC}"/>
                </a:ext>
              </a:extLst>
            </p:cNvPr>
            <p:cNvPicPr>
              <a:picLocks noChangeAspect="1"/>
            </p:cNvPicPr>
            <p:nvPr/>
          </p:nvPicPr>
          <p:blipFill rotWithShape="1">
            <a:blip r:embed="rId7"/>
            <a:srcRect t="7778" r="9866"/>
            <a:stretch/>
          </p:blipFill>
          <p:spPr>
            <a:xfrm>
              <a:off x="4451951" y="387542"/>
              <a:ext cx="2161610" cy="2211699"/>
            </a:xfrm>
            <a:prstGeom prst="rect">
              <a:avLst/>
            </a:prstGeom>
          </p:spPr>
        </p:pic>
        <p:pic>
          <p:nvPicPr>
            <p:cNvPr id="18" name="Picture 17">
              <a:extLst>
                <a:ext uri="{FF2B5EF4-FFF2-40B4-BE49-F238E27FC236}">
                  <a16:creationId xmlns:a16="http://schemas.microsoft.com/office/drawing/2014/main" id="{0709CAD8-C672-CA44-ADDE-7CDE2955FC5B}"/>
                </a:ext>
              </a:extLst>
            </p:cNvPr>
            <p:cNvPicPr>
              <a:picLocks noChangeAspect="1"/>
            </p:cNvPicPr>
            <p:nvPr/>
          </p:nvPicPr>
          <p:blipFill rotWithShape="1">
            <a:blip r:embed="rId7"/>
            <a:srcRect l="40420" t="81044" r="33115" b="14351"/>
            <a:stretch/>
          </p:blipFill>
          <p:spPr>
            <a:xfrm>
              <a:off x="5916697" y="2018748"/>
              <a:ext cx="634697" cy="110435"/>
            </a:xfrm>
            <a:prstGeom prst="rect">
              <a:avLst/>
            </a:prstGeom>
          </p:spPr>
        </p:pic>
        <p:sp>
          <p:nvSpPr>
            <p:cNvPr id="19" name="Rectangle 18">
              <a:extLst>
                <a:ext uri="{FF2B5EF4-FFF2-40B4-BE49-F238E27FC236}">
                  <a16:creationId xmlns:a16="http://schemas.microsoft.com/office/drawing/2014/main" id="{F292A8D0-9CC4-CE4B-BDB4-2468872DE167}"/>
                </a:ext>
              </a:extLst>
            </p:cNvPr>
            <p:cNvSpPr/>
            <p:nvPr/>
          </p:nvSpPr>
          <p:spPr>
            <a:xfrm>
              <a:off x="5456987" y="2111510"/>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D57388C2-3C7C-D242-A7FF-0D063C0E9B12}"/>
              </a:ext>
            </a:extLst>
          </p:cNvPr>
          <p:cNvGrpSpPr/>
          <p:nvPr/>
        </p:nvGrpSpPr>
        <p:grpSpPr>
          <a:xfrm>
            <a:off x="4839684" y="1658472"/>
            <a:ext cx="2272400" cy="2201848"/>
            <a:chOff x="190898" y="2599240"/>
            <a:chExt cx="2161610" cy="2211700"/>
          </a:xfrm>
        </p:grpSpPr>
        <p:pic>
          <p:nvPicPr>
            <p:cNvPr id="24" name="Picture 23">
              <a:extLst>
                <a:ext uri="{FF2B5EF4-FFF2-40B4-BE49-F238E27FC236}">
                  <a16:creationId xmlns:a16="http://schemas.microsoft.com/office/drawing/2014/main" id="{290E5D82-6630-0E46-B642-A6203F142749}"/>
                </a:ext>
              </a:extLst>
            </p:cNvPr>
            <p:cNvPicPr>
              <a:picLocks noChangeAspect="1"/>
            </p:cNvPicPr>
            <p:nvPr/>
          </p:nvPicPr>
          <p:blipFill rotWithShape="1">
            <a:blip r:embed="rId8"/>
            <a:srcRect t="7778" r="9866"/>
            <a:stretch/>
          </p:blipFill>
          <p:spPr>
            <a:xfrm>
              <a:off x="190898" y="2599240"/>
              <a:ext cx="2161610" cy="2211700"/>
            </a:xfrm>
            <a:prstGeom prst="rect">
              <a:avLst/>
            </a:prstGeom>
          </p:spPr>
        </p:pic>
        <p:pic>
          <p:nvPicPr>
            <p:cNvPr id="25" name="Picture 24">
              <a:extLst>
                <a:ext uri="{FF2B5EF4-FFF2-40B4-BE49-F238E27FC236}">
                  <a16:creationId xmlns:a16="http://schemas.microsoft.com/office/drawing/2014/main" id="{A0D338F9-42F1-B84D-88F2-648DA2526435}"/>
                </a:ext>
              </a:extLst>
            </p:cNvPr>
            <p:cNvPicPr>
              <a:picLocks noChangeAspect="1"/>
            </p:cNvPicPr>
            <p:nvPr/>
          </p:nvPicPr>
          <p:blipFill rotWithShape="1">
            <a:blip r:embed="rId8"/>
            <a:srcRect l="40568" t="81288" r="32982" b="15212"/>
            <a:stretch/>
          </p:blipFill>
          <p:spPr>
            <a:xfrm>
              <a:off x="1656005" y="4234863"/>
              <a:ext cx="634336" cy="83930"/>
            </a:xfrm>
            <a:prstGeom prst="rect">
              <a:avLst/>
            </a:prstGeom>
          </p:spPr>
        </p:pic>
        <p:sp>
          <p:nvSpPr>
            <p:cNvPr id="26" name="Rectangle 25">
              <a:extLst>
                <a:ext uri="{FF2B5EF4-FFF2-40B4-BE49-F238E27FC236}">
                  <a16:creationId xmlns:a16="http://schemas.microsoft.com/office/drawing/2014/main" id="{3E265F05-33C6-554A-B7B6-10D788B62F3D}"/>
                </a:ext>
              </a:extLst>
            </p:cNvPr>
            <p:cNvSpPr/>
            <p:nvPr/>
          </p:nvSpPr>
          <p:spPr>
            <a:xfrm>
              <a:off x="1163248" y="4327965"/>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3A9C74C9-2891-874B-9BC6-574AEA2C9C52}"/>
              </a:ext>
            </a:extLst>
          </p:cNvPr>
          <p:cNvPicPr>
            <a:picLocks noChangeAspect="1"/>
          </p:cNvPicPr>
          <p:nvPr/>
        </p:nvPicPr>
        <p:blipFill>
          <a:blip r:embed="rId9"/>
          <a:stretch>
            <a:fillRect/>
          </a:stretch>
        </p:blipFill>
        <p:spPr>
          <a:xfrm>
            <a:off x="5134844" y="6398477"/>
            <a:ext cx="1977240" cy="1065406"/>
          </a:xfrm>
          <a:prstGeom prst="rect">
            <a:avLst/>
          </a:prstGeom>
        </p:spPr>
      </p:pic>
      <p:pic>
        <p:nvPicPr>
          <p:cNvPr id="28" name="Picture 27">
            <a:extLst>
              <a:ext uri="{FF2B5EF4-FFF2-40B4-BE49-F238E27FC236}">
                <a16:creationId xmlns:a16="http://schemas.microsoft.com/office/drawing/2014/main" id="{6473B90D-8F65-874E-B544-E44EA1CA4C18}"/>
              </a:ext>
            </a:extLst>
          </p:cNvPr>
          <p:cNvPicPr>
            <a:picLocks noChangeAspect="1"/>
          </p:cNvPicPr>
          <p:nvPr/>
        </p:nvPicPr>
        <p:blipFill>
          <a:blip r:embed="rId10"/>
          <a:stretch>
            <a:fillRect/>
          </a:stretch>
        </p:blipFill>
        <p:spPr>
          <a:xfrm>
            <a:off x="3130857" y="6383241"/>
            <a:ext cx="1769350" cy="1038139"/>
          </a:xfrm>
          <a:prstGeom prst="rect">
            <a:avLst/>
          </a:prstGeom>
        </p:spPr>
      </p:pic>
      <p:pic>
        <p:nvPicPr>
          <p:cNvPr id="29" name="Picture 28">
            <a:extLst>
              <a:ext uri="{FF2B5EF4-FFF2-40B4-BE49-F238E27FC236}">
                <a16:creationId xmlns:a16="http://schemas.microsoft.com/office/drawing/2014/main" id="{5D0A7C61-FBA6-7348-A880-AF32C84B24F1}"/>
              </a:ext>
            </a:extLst>
          </p:cNvPr>
          <p:cNvPicPr>
            <a:picLocks noChangeAspect="1"/>
          </p:cNvPicPr>
          <p:nvPr/>
        </p:nvPicPr>
        <p:blipFill>
          <a:blip r:embed="rId11"/>
          <a:stretch>
            <a:fillRect/>
          </a:stretch>
        </p:blipFill>
        <p:spPr>
          <a:xfrm>
            <a:off x="692504" y="6383241"/>
            <a:ext cx="1887145" cy="1096718"/>
          </a:xfrm>
          <a:prstGeom prst="rect">
            <a:avLst/>
          </a:prstGeom>
        </p:spPr>
      </p:pic>
    </p:spTree>
    <p:extLst>
      <p:ext uri="{BB962C8B-B14F-4D97-AF65-F5344CB8AC3E}">
        <p14:creationId xmlns:p14="http://schemas.microsoft.com/office/powerpoint/2010/main" val="40276549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26881</TotalTime>
  <Words>2035</Words>
  <Application>Microsoft Macintosh PowerPoint</Application>
  <PresentationFormat>Custom</PresentationFormat>
  <Paragraphs>370</Paragraphs>
  <Slides>20</Slides>
  <Notes>19</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Menlo</vt:lpstr>
      <vt:lpstr>Office Theme</vt:lpstr>
      <vt:lpstr>PowerPoint Presentation</vt:lpstr>
      <vt:lpstr>PowerPoint Presentation</vt:lpstr>
      <vt:lpstr>VE RT plots </vt:lpstr>
      <vt:lpstr>PowerPoint Presentation</vt:lpstr>
      <vt:lpstr>VE split matrix</vt:lpstr>
      <vt:lpstr>PowerPoint Presentation</vt:lpstr>
      <vt:lpstr>PowerPoint Presentation</vt:lpstr>
      <vt:lpstr>PowerPoint Presentation</vt:lpstr>
      <vt:lpstr>JV version for discrimination </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LME results</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213</cp:revision>
  <dcterms:created xsi:type="dcterms:W3CDTF">2023-04-17T18:08:15Z</dcterms:created>
  <dcterms:modified xsi:type="dcterms:W3CDTF">2023-05-17T19:03:37Z</dcterms:modified>
</cp:coreProperties>
</file>